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2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3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85" r:id="rId5"/>
  </p:sldMasterIdLst>
  <p:notesMasterIdLst>
    <p:notesMasterId r:id="rId25"/>
  </p:notesMasterIdLst>
  <p:handoutMasterIdLst>
    <p:handoutMasterId r:id="rId26"/>
  </p:handoutMasterIdLst>
  <p:sldIdLst>
    <p:sldId id="287" r:id="rId6"/>
    <p:sldId id="331" r:id="rId7"/>
    <p:sldId id="332" r:id="rId8"/>
    <p:sldId id="335" r:id="rId9"/>
    <p:sldId id="336" r:id="rId10"/>
    <p:sldId id="337" r:id="rId11"/>
    <p:sldId id="338" r:id="rId12"/>
    <p:sldId id="324" r:id="rId13"/>
    <p:sldId id="325" r:id="rId14"/>
    <p:sldId id="326" r:id="rId15"/>
    <p:sldId id="307" r:id="rId16"/>
    <p:sldId id="333" r:id="rId17"/>
    <p:sldId id="334" r:id="rId18"/>
    <p:sldId id="327" r:id="rId19"/>
    <p:sldId id="328" r:id="rId20"/>
    <p:sldId id="329" r:id="rId21"/>
    <p:sldId id="330" r:id="rId22"/>
    <p:sldId id="296" r:id="rId23"/>
    <p:sldId id="297" r:id="rId24"/>
  </p:sldIdLst>
  <p:sldSz cx="9144000" cy="6858000" type="screen4x3"/>
  <p:notesSz cx="7010400" cy="92964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Tahoma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Tahoma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Tahoma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Tahoma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Tahoma" charset="0"/>
        <a:ea typeface="+mn-ea"/>
        <a:cs typeface="Arial" charset="0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Tahoma" charset="0"/>
        <a:ea typeface="+mn-ea"/>
        <a:cs typeface="Arial" charset="0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Tahoma" charset="0"/>
        <a:ea typeface="+mn-ea"/>
        <a:cs typeface="Arial" charset="0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Tahoma" charset="0"/>
        <a:ea typeface="+mn-ea"/>
        <a:cs typeface="Arial" charset="0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Tahoma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2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enwick, Jeff" initials="FJ" lastIdx="19" clrIdx="0"/>
  <p:cmAuthor id="1" name="Nass, Julie" initials="NJ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4AE"/>
    <a:srgbClr val="004588"/>
    <a:srgbClr val="7B9BA1"/>
    <a:srgbClr val="002738"/>
    <a:srgbClr val="CBD300"/>
    <a:srgbClr val="00458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howGuides="1">
      <p:cViewPr varScale="1">
        <p:scale>
          <a:sx n="72" d="100"/>
          <a:sy n="72" d="100"/>
        </p:scale>
        <p:origin x="1308" y="72"/>
      </p:cViewPr>
      <p:guideLst>
        <p:guide orient="horz" pos="52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8" d="100"/>
          <a:sy n="68" d="100"/>
        </p:scale>
        <p:origin x="-3252" y="-96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Manager</a:t>
            </a:r>
            <a:endParaRPr lang="en-US" dirty="0"/>
          </a:p>
        </c:rich>
      </c:tx>
      <c:layout>
        <c:manualLayout>
          <c:xMode val="edge"/>
          <c:yMode val="edge"/>
          <c:x val="0.42139072076973588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5395261948393902E-2"/>
          <c:y val="0.33574511519393407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63C-4020-BD90-B878F33A5A1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63C-4020-BD90-B878F33A5A1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63C-4020-BD90-B878F33A5A1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63C-4020-BD90-B878F33A5A1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63C-4020-BD90-B878F33A5A1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63C-4020-BD90-B878F33A5A1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63C-4020-BD90-B878F33A5A13}"/>
              </c:ext>
            </c:extLst>
          </c:dPt>
          <c:dLbls>
            <c:dLbl>
              <c:idx val="0"/>
              <c:layout>
                <c:manualLayout>
                  <c:x val="-8.8270997375328078E-2"/>
                  <c:y val="-8.475102070574511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63C-4020-BD90-B878F33A5A13}"/>
                </c:ext>
              </c:extLst>
            </c:dLbl>
            <c:dLbl>
              <c:idx val="1"/>
              <c:layout>
                <c:manualLayout>
                  <c:x val="-3.445734908136483E-2"/>
                  <c:y val="-8.863225430154564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63C-4020-BD90-B878F33A5A13}"/>
                </c:ext>
              </c:extLst>
            </c:dLbl>
            <c:dLbl>
              <c:idx val="2"/>
              <c:layout>
                <c:manualLayout>
                  <c:x val="-5.9143145721772532E-2"/>
                  <c:y val="-0.229924905220180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63C-4020-BD90-B878F33A5A13}"/>
                </c:ext>
              </c:extLst>
            </c:dLbl>
            <c:dLbl>
              <c:idx val="3"/>
              <c:layout>
                <c:manualLayout>
                  <c:x val="3.090855762540521E-2"/>
                  <c:y val="-0.2501392534266549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63C-4020-BD90-B878F33A5A13}"/>
                </c:ext>
              </c:extLst>
            </c:dLbl>
            <c:dLbl>
              <c:idx val="4"/>
              <c:layout>
                <c:manualLayout>
                  <c:x val="6.0411198600174978E-2"/>
                  <c:y val="-9.8518883056284659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63C-4020-BD90-B878F33A5A13}"/>
                </c:ext>
              </c:extLst>
            </c:dLbl>
            <c:dLbl>
              <c:idx val="5"/>
              <c:layout>
                <c:manualLayout>
                  <c:x val="0.13389851268591416"/>
                  <c:y val="-1.327792359288422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63C-4020-BD90-B878F33A5A13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 TNA All'!$M$23:$M$29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 TNA All'!$N$23:$N$29</c:f>
              <c:numCache>
                <c:formatCode>General</c:formatCode>
                <c:ptCount val="7"/>
                <c:pt idx="0">
                  <c:v>2</c:v>
                </c:pt>
                <c:pt idx="1">
                  <c:v>7</c:v>
                </c:pt>
                <c:pt idx="2">
                  <c:v>8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249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63C-4020-BD90-B878F33A5A1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950831146106737"/>
          <c:y val="4.7392461358996794E-2"/>
          <c:w val="0.30549168853893266"/>
          <c:h val="0.8958398950131233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Open Salaried Roles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Open Salaried Roles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FAE-4F53-8977-F2593C3DACA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FAE-4F53-8977-F2593C3DACAF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34%</a:t>
                    </a:r>
                  </a:p>
                </c:rich>
              </c:tx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AE-4F53-8977-F2593C3DACAF}"/>
                </c:ext>
              </c:extLst>
            </c:dLbl>
            <c:dLbl>
              <c:idx val="1"/>
              <c:layout>
                <c:manualLayout>
                  <c:x val="0.16656988393164271"/>
                  <c:y val="-0.1503699928255230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66%</a:t>
                    </a:r>
                  </a:p>
                </c:rich>
              </c:tx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FAE-4F53-8977-F2593C3DACAF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New</c:v>
                </c:pt>
                <c:pt idx="1">
                  <c:v>Backfill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FAE-4F53-8977-F2593C3DACAF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859670600033486"/>
          <c:y val="0.45109007968312148"/>
          <c:w val="0.28132723162963252"/>
          <c:h val="0.2320391219961326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Salaried</a:t>
            </a:r>
            <a:r>
              <a:rPr lang="en-US" baseline="0" dirty="0"/>
              <a:t> </a:t>
            </a:r>
            <a:r>
              <a:rPr lang="en-US" sz="1400" baseline="0" dirty="0"/>
              <a:t>IC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8109056445169953E-2"/>
          <c:y val="0.27921004666083404"/>
          <c:w val="0.42373180834812718"/>
          <c:h val="0.6486632400116652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FF8-4636-A8AF-03643FD9BB0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FF8-4636-A8AF-03643FD9BB0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FF8-4636-A8AF-03643FD9BB0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FF8-4636-A8AF-03643FD9BB0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2FF8-4636-A8AF-03643FD9BB0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2FF8-4636-A8AF-03643FD9BB0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2FF8-4636-A8AF-03643FD9BB0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'Race- Resilient'!$M$5:$M$11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'Race- Resilient'!$N$5:$N$11</c:f>
              <c:numCache>
                <c:formatCode>General</c:formatCode>
                <c:ptCount val="7"/>
                <c:pt idx="0">
                  <c:v>11</c:v>
                </c:pt>
                <c:pt idx="1">
                  <c:v>23</c:v>
                </c:pt>
                <c:pt idx="2">
                  <c:v>12</c:v>
                </c:pt>
                <c:pt idx="3">
                  <c:v>1</c:v>
                </c:pt>
                <c:pt idx="4">
                  <c:v>4</c:v>
                </c:pt>
                <c:pt idx="5">
                  <c:v>0</c:v>
                </c:pt>
                <c:pt idx="6">
                  <c:v>257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2FF8-4636-A8AF-03643FD9BB03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173053368328963"/>
          <c:y val="5.6651720618256053E-2"/>
          <c:w val="0.30549168853893266"/>
          <c:h val="0.91898804316127147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Manager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357727809675851E-2"/>
          <c:y val="0.30235819480898218"/>
          <c:w val="0.4027586297433966"/>
          <c:h val="0.6486632400116652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1F5-496C-A324-53E46EC86C1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1F5-496C-A324-53E46EC86C1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1F5-496C-A324-53E46EC86C1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1F5-496C-A324-53E46EC86C1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51F5-496C-A324-53E46EC86C1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51F5-496C-A324-53E46EC86C1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51F5-496C-A324-53E46EC86C12}"/>
              </c:ext>
            </c:extLst>
          </c:dPt>
          <c:dLbls>
            <c:dLbl>
              <c:idx val="0"/>
              <c:layout>
                <c:manualLayout>
                  <c:x val="-5.006956668567198E-2"/>
                  <c:y val="-9.610855934674832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1F5-496C-A324-53E46EC86C12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'Race- Resilient'!$M$20:$M$26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'Race- Resilient'!$N$20:$N$26</c:f>
              <c:numCache>
                <c:formatCode>General</c:formatCode>
                <c:ptCount val="7"/>
                <c:pt idx="0">
                  <c:v>2</c:v>
                </c:pt>
                <c:pt idx="1">
                  <c:v>6</c:v>
                </c:pt>
                <c:pt idx="2">
                  <c:v>4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51F5-496C-A324-53E46EC86C12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395275590551184"/>
          <c:y val="5.2022090988626424E-2"/>
          <c:w val="0.30549168853893266"/>
          <c:h val="0.8958398950131233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Director/Up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461964129483813E-2"/>
          <c:y val="0.31731044036162148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B4B-45AF-9CD3-FA22F8FA782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B4B-45AF-9CD3-FA22F8FA782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EB4B-45AF-9CD3-FA22F8FA782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EB4B-45AF-9CD3-FA22F8FA782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EB4B-45AF-9CD3-FA22F8FA782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EB4B-45AF-9CD3-FA22F8FA782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EB4B-45AF-9CD3-FA22F8FA7823}"/>
              </c:ext>
            </c:extLst>
          </c:dPt>
          <c:dLbls>
            <c:dLbl>
              <c:idx val="0"/>
              <c:layout>
                <c:manualLayout>
                  <c:x val="-3.7368219597550309E-2"/>
                  <c:y val="-7.9289515893846599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4B-45AF-9CD3-FA22F8FA7823}"/>
                </c:ext>
              </c:extLst>
            </c:dLbl>
            <c:dLbl>
              <c:idx val="2"/>
              <c:layout>
                <c:manualLayout>
                  <c:x val="3.6759186351706039E-2"/>
                  <c:y val="-6.939924176144649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B4B-45AF-9CD3-FA22F8FA7823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'[1]Race- Resilient'!$M$38:$M$44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'[1]Race- Resilient'!$N$38:$N$44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B4B-45AF-9CD3-FA22F8FA7823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228608923884514"/>
          <c:y val="3.8133202099737536E-2"/>
          <c:w val="0.30549168853893266"/>
          <c:h val="0.89121026538349368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B5C-4AEE-B0A0-C13D3C97FB1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B5C-4AEE-B0A0-C13D3C97FB1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B5C-4AEE-B0A0-C13D3C97FB1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4B5C-4AEE-B0A0-C13D3C97FB1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4B5C-4AEE-B0A0-C13D3C97FB1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4B5C-4AEE-B0A0-C13D3C97FB1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4B5C-4AEE-B0A0-C13D3C97FB1F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'[1]Race- Resilient'!$M$56:$M$62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'[1]Race- Resilient'!$N$56:$N$62</c:f>
              <c:numCache>
                <c:formatCode>General</c:formatCode>
                <c:ptCount val="7"/>
                <c:pt idx="0">
                  <c:v>14</c:v>
                </c:pt>
                <c:pt idx="1">
                  <c:v>33</c:v>
                </c:pt>
                <c:pt idx="2">
                  <c:v>19</c:v>
                </c:pt>
                <c:pt idx="3">
                  <c:v>1</c:v>
                </c:pt>
                <c:pt idx="4">
                  <c:v>4</c:v>
                </c:pt>
                <c:pt idx="5">
                  <c:v>0</c:v>
                </c:pt>
                <c:pt idx="6">
                  <c:v>448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4B5C-4AEE-B0A0-C13D3C97FB1F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228608923884514"/>
          <c:y val="3.8133202099737536E-2"/>
          <c:w val="0.30549168853893266"/>
          <c:h val="0.90972878390201228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r>
              <a:rPr lang="en-US" sz="1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</a:t>
            </a:r>
            <a:r>
              <a:rPr lang="en-US" sz="140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Salaried</a:t>
            </a:r>
            <a:endParaRPr lang="en-US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432068621832062E-2"/>
          <c:y val="0.33144211140274132"/>
          <c:w val="0.39731608060037243"/>
          <c:h val="0.63329651501895601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4E8-427B-92AC-0716736F7C3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4E8-427B-92AC-0716736F7C3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64E8-427B-92AC-0716736F7C34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64E8-427B-92AC-0716736F7C34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64E8-427B-92AC-0716736F7C3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64E8-427B-92AC-0716736F7C34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64E8-427B-92AC-0716736F7C34}"/>
              </c:ext>
            </c:extLst>
          </c:dPt>
          <c:dLbls>
            <c:dLbl>
              <c:idx val="0"/>
              <c:layout>
                <c:manualLayout>
                  <c:x val="-0.10178042879954333"/>
                  <c:y val="4.1349518810148735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E8-427B-92AC-0716736F7C34}"/>
                </c:ext>
              </c:extLst>
            </c:dLbl>
            <c:dLbl>
              <c:idx val="1"/>
              <c:layout>
                <c:manualLayout>
                  <c:x val="-6.7667455081617159E-2"/>
                  <c:y val="-0.1245297462817147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E8-427B-92AC-0716736F7C34}"/>
                </c:ext>
              </c:extLst>
            </c:dLbl>
            <c:dLbl>
              <c:idx val="2"/>
              <c:layout>
                <c:manualLayout>
                  <c:x val="-2.0769191713821435E-2"/>
                  <c:y val="-0.1596474919801691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E8-427B-92AC-0716736F7C34}"/>
                </c:ext>
              </c:extLst>
            </c:dLbl>
            <c:dLbl>
              <c:idx val="3"/>
              <c:layout>
                <c:manualLayout>
                  <c:x val="9.9857152201287783E-2"/>
                  <c:y val="6.355424321959754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E8-427B-92AC-0716736F7C34}"/>
                </c:ext>
              </c:extLst>
            </c:dLbl>
            <c:dLbl>
              <c:idx val="4"/>
              <c:layout>
                <c:manualLayout>
                  <c:x val="7.4138602159046357E-2"/>
                  <c:y val="-0.1458092738407698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64E8-427B-92AC-0716736F7C34}"/>
                </c:ext>
              </c:extLst>
            </c:dLbl>
            <c:dLbl>
              <c:idx val="5"/>
              <c:layout>
                <c:manualLayout>
                  <c:x val="0.10753790864053075"/>
                  <c:y val="-4.219852726742490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4E8-427B-92AC-0716736F7C34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 - Soft Surface'!$M$48:$M$54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 - Soft Surface'!$N$48:$N$54</c:f>
              <c:numCache>
                <c:formatCode>General</c:formatCode>
                <c:ptCount val="7"/>
                <c:pt idx="0">
                  <c:v>3</c:v>
                </c:pt>
                <c:pt idx="1">
                  <c:v>15</c:v>
                </c:pt>
                <c:pt idx="2">
                  <c:v>10</c:v>
                </c:pt>
                <c:pt idx="3">
                  <c:v>0</c:v>
                </c:pt>
                <c:pt idx="4">
                  <c:v>0</c:v>
                </c:pt>
                <c:pt idx="5">
                  <c:v>6</c:v>
                </c:pt>
                <c:pt idx="6">
                  <c:v>489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4E8-427B-92AC-0716736F7C34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84164479440068"/>
          <c:y val="3.8133202099737536E-2"/>
          <c:w val="0.30549168853893266"/>
          <c:h val="0.9236176727909010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Manager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0897423635875086E-2"/>
          <c:y val="0.32862765416919254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0AD-4F5A-B1B6-3B1BABF3C7E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0AD-4F5A-B1B6-3B1BABF3C7E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0AD-4F5A-B1B6-3B1BABF3C7E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0AD-4F5A-B1B6-3B1BABF3C7E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0AD-4F5A-B1B6-3B1BABF3C7E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0AD-4F5A-B1B6-3B1BABF3C7E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10AD-4F5A-B1B6-3B1BABF3C7EC}"/>
              </c:ext>
            </c:extLst>
          </c:dPt>
          <c:dLbls>
            <c:dLbl>
              <c:idx val="0"/>
              <c:layout>
                <c:manualLayout>
                  <c:x val="-0.12329680664916888"/>
                  <c:y val="-7.771325459317583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0AD-4F5A-B1B6-3B1BABF3C7EC}"/>
                </c:ext>
              </c:extLst>
            </c:dLbl>
            <c:dLbl>
              <c:idx val="1"/>
              <c:layout>
                <c:manualLayout>
                  <c:x val="-3.4499671916010499E-2"/>
                  <c:y val="-9.749416739574219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0AD-4F5A-B1B6-3B1BABF3C7EC}"/>
                </c:ext>
              </c:extLst>
            </c:dLbl>
            <c:dLbl>
              <c:idx val="3"/>
              <c:layout>
                <c:manualLayout>
                  <c:x val="-2.6185258092738459E-2"/>
                  <c:y val="-0.144840696996208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10AD-4F5A-B1B6-3B1BABF3C7EC}"/>
                </c:ext>
              </c:extLst>
            </c:dLbl>
            <c:dLbl>
              <c:idx val="4"/>
              <c:layout>
                <c:manualLayout>
                  <c:x val="5.4370297462817199E-2"/>
                  <c:y val="-8.465551181102362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10AD-4F5A-B1B6-3B1BABF3C7EC}"/>
                </c:ext>
              </c:extLst>
            </c:dLbl>
            <c:dLbl>
              <c:idx val="5"/>
              <c:layout>
                <c:manualLayout>
                  <c:x val="8.4867782152230967E-2"/>
                  <c:y val="-4.6529600466608126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10AD-4F5A-B1B6-3B1BABF3C7EC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 - Soft Surface'!$M$21:$M$27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 - Soft Surface'!$N$21:$N$27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4</c:v>
                </c:pt>
                <c:pt idx="3">
                  <c:v>0</c:v>
                </c:pt>
                <c:pt idx="4">
                  <c:v>0</c:v>
                </c:pt>
                <c:pt idx="5">
                  <c:v>1</c:v>
                </c:pt>
                <c:pt idx="6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10AD-4F5A-B1B6-3B1BABF3C7E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339720034995621"/>
          <c:y val="5.6651720618256053E-2"/>
          <c:w val="0.30549168853893266"/>
          <c:h val="0.9143584135316418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Salaried</a:t>
            </a:r>
            <a:r>
              <a:rPr lang="en-US" sz="1400" baseline="0" dirty="0"/>
              <a:t> IC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362577179500689E-2"/>
          <c:y val="0.32583338465202583"/>
          <c:w val="0.4222744464837378"/>
          <c:h val="0.6486632400116652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22D-4452-BB56-A3A6046281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22D-4452-BB56-A3A6046281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22D-4452-BB56-A3A6046281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22D-4452-BB56-A3A6046281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922D-4452-BB56-A3A60462810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922D-4452-BB56-A3A60462810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922D-4452-BB56-A3A60462810C}"/>
              </c:ext>
            </c:extLst>
          </c:dPt>
          <c:dLbls>
            <c:dLbl>
              <c:idx val="0"/>
              <c:layout>
                <c:manualLayout>
                  <c:x val="-0.1260531273093336"/>
                  <c:y val="-9.8201735199766702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2D-4452-BB56-A3A60462810C}"/>
                </c:ext>
              </c:extLst>
            </c:dLbl>
            <c:dLbl>
              <c:idx val="1"/>
              <c:layout>
                <c:manualLayout>
                  <c:x val="-2.3354259425640705E-2"/>
                  <c:y val="-0.1644213811232783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2D-4452-BB56-A3A60462810C}"/>
                </c:ext>
              </c:extLst>
            </c:dLbl>
            <c:dLbl>
              <c:idx val="2"/>
              <c:layout>
                <c:manualLayout>
                  <c:x val="1.976089483369001E-2"/>
                  <c:y val="-0.1062834854468844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2D-4452-BB56-A3A60462810C}"/>
                </c:ext>
              </c:extLst>
            </c:dLbl>
            <c:dLbl>
              <c:idx val="3"/>
              <c:layout>
                <c:manualLayout>
                  <c:x val="5.4738177042619645E-3"/>
                  <c:y val="-3.841259783630499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22D-4452-BB56-A3A60462810C}"/>
                </c:ext>
              </c:extLst>
            </c:dLbl>
            <c:dLbl>
              <c:idx val="4"/>
              <c:layout>
                <c:manualLayout>
                  <c:x val="0.11989834541958742"/>
                  <c:y val="-3.841259783630499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22D-4452-BB56-A3A60462810C}"/>
                </c:ext>
              </c:extLst>
            </c:dLbl>
            <c:dLbl>
              <c:idx val="5"/>
              <c:layout>
                <c:manualLayout>
                  <c:x val="0.14709301028648669"/>
                  <c:y val="3.929923645205065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922D-4452-BB56-A3A60462810C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 - Soft Surface'!$M$4:$M$10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 - Soft Surface'!$N$4:$N$10</c:f>
              <c:numCache>
                <c:formatCode>General</c:formatCode>
                <c:ptCount val="7"/>
                <c:pt idx="0">
                  <c:v>3</c:v>
                </c:pt>
                <c:pt idx="1">
                  <c:v>14</c:v>
                </c:pt>
                <c:pt idx="2">
                  <c:v>6</c:v>
                </c:pt>
                <c:pt idx="3">
                  <c:v>0</c:v>
                </c:pt>
                <c:pt idx="4">
                  <c:v>0</c:v>
                </c:pt>
                <c:pt idx="5">
                  <c:v>5</c:v>
                </c:pt>
                <c:pt idx="6">
                  <c:v>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22D-4452-BB56-A3A60462810C}"/>
            </c:ext>
          </c:extLst>
        </c:ser>
        <c:dLbls>
          <c:dLblPos val="bestFit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617497812773398"/>
          <c:y val="4.2762831729367165E-2"/>
          <c:w val="0.30549168853893266"/>
          <c:h val="0.90046952464275298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Director/Up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9064085739282595E-2"/>
          <c:y val="0.31731044036162148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5AD-45FE-B5C7-56D5B56C1EA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5AD-45FE-B5C7-56D5B56C1EA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C5AD-45FE-B5C7-56D5B56C1EA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C5AD-45FE-B5C7-56D5B56C1EA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C5AD-45FE-B5C7-56D5B56C1EA8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C5AD-45FE-B5C7-56D5B56C1EA8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C5AD-45FE-B5C7-56D5B56C1EA8}"/>
              </c:ext>
            </c:extLst>
          </c:dPt>
          <c:dLbls>
            <c:dLbl>
              <c:idx val="0"/>
              <c:layout>
                <c:manualLayout>
                  <c:x val="-0.11044969378827646"/>
                  <c:y val="1.6036745406824145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AD-45FE-B5C7-56D5B56C1EA8}"/>
                </c:ext>
              </c:extLst>
            </c:dLbl>
            <c:dLbl>
              <c:idx val="1"/>
              <c:layout>
                <c:manualLayout>
                  <c:x val="0.18146681038226545"/>
                  <c:y val="0.10399970836978716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AD-45FE-B5C7-56D5B56C1EA8}"/>
                </c:ext>
              </c:extLst>
            </c:dLbl>
            <c:dLbl>
              <c:idx val="2"/>
              <c:layout>
                <c:manualLayout>
                  <c:x val="-8.3393591426071736E-2"/>
                  <c:y val="-9.0723972003499562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AD-45FE-B5C7-56D5B56C1EA8}"/>
                </c:ext>
              </c:extLst>
            </c:dLbl>
            <c:dLbl>
              <c:idx val="3"/>
              <c:layout>
                <c:manualLayout>
                  <c:x val="0.11849358239607316"/>
                  <c:y val="-0.1042166083406240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AD-45FE-B5C7-56D5B56C1EA8}"/>
                </c:ext>
              </c:extLst>
            </c:dLbl>
            <c:dLbl>
              <c:idx val="4"/>
              <c:layout>
                <c:manualLayout>
                  <c:x val="8.2239610673665794E-2"/>
                  <c:y val="-1.5160761154855642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5AD-45FE-B5C7-56D5B56C1EA8}"/>
                </c:ext>
              </c:extLst>
            </c:dLbl>
            <c:dLbl>
              <c:idx val="5"/>
              <c:layout>
                <c:manualLayout>
                  <c:x val="1.3975369006886238E-2"/>
                  <c:y val="-0.13437390638670166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3387269398876742E-2"/>
                      <c:h val="6.9768518518518507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C5AD-45FE-B5C7-56D5B56C1EA8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'[1]Race - Soft Surface'!$M$36:$M$42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'[1]Race - Soft Surface'!$N$36:$N$42</c:f>
              <c:numCache>
                <c:formatCode>General</c:formatCode>
                <c:ptCount val="7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5AD-45FE-B5C7-56D5B56C1EA8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84164479440068"/>
          <c:y val="4.2762831729367165E-2"/>
          <c:w val="0.30549168853893266"/>
          <c:h val="0.91898804316127147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ysClr val="windowText" lastClr="000000"/>
                </a:solidFill>
              </a:rPr>
              <a:t>Internal</a:t>
            </a:r>
            <a:r>
              <a:rPr lang="en-US" baseline="0">
                <a:solidFill>
                  <a:sysClr val="windowText" lastClr="000000"/>
                </a:solidFill>
              </a:rPr>
              <a:t> Recruiting By Source</a:t>
            </a:r>
            <a:endParaRPr lang="en-US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2222222222222222"/>
          <c:y val="0.24319444444444444"/>
          <c:w val="0.54075874890638675"/>
          <c:h val="0.59939814814814818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67FD-44DE-B2BE-E28DF737ECF7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67FD-44DE-B2BE-E28DF737ECF7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67FD-44DE-B2BE-E28DF737ECF7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67FD-44DE-B2BE-E28DF737ECF7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67FD-44DE-B2BE-E28DF737ECF7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67FD-44DE-B2BE-E28DF737ECF7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67FD-44DE-B2BE-E28DF737ECF7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F-67FD-44DE-B2BE-E28DF737ECF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Internal!$A$1:$A$8</c:f>
              <c:strCache>
                <c:ptCount val="8"/>
                <c:pt idx="0">
                  <c:v>Employee Referral</c:v>
                </c:pt>
                <c:pt idx="1">
                  <c:v>Other Referral</c:v>
                </c:pt>
                <c:pt idx="2">
                  <c:v>Rehire</c:v>
                </c:pt>
                <c:pt idx="3">
                  <c:v>Transfer</c:v>
                </c:pt>
                <c:pt idx="4">
                  <c:v>Friend/Relative</c:v>
                </c:pt>
                <c:pt idx="5">
                  <c:v>Glass Door</c:v>
                </c:pt>
                <c:pt idx="6">
                  <c:v>Indeed</c:v>
                </c:pt>
                <c:pt idx="7">
                  <c:v>Promotion</c:v>
                </c:pt>
              </c:strCache>
            </c:strRef>
          </c:cat>
          <c:val>
            <c:numRef>
              <c:f>Internal!$B$1:$B$8</c:f>
              <c:numCache>
                <c:formatCode>General</c:formatCode>
                <c:ptCount val="8"/>
                <c:pt idx="0">
                  <c:v>10</c:v>
                </c:pt>
                <c:pt idx="1">
                  <c:v>3</c:v>
                </c:pt>
                <c:pt idx="2">
                  <c:v>2</c:v>
                </c:pt>
                <c:pt idx="3">
                  <c:v>3</c:v>
                </c:pt>
                <c:pt idx="4">
                  <c:v>1</c:v>
                </c:pt>
                <c:pt idx="5">
                  <c:v>1</c:v>
                </c:pt>
                <c:pt idx="6">
                  <c:v>4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67FD-44DE-B2BE-E28DF737EC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pPr>
            <a:r>
              <a:rPr lang="en-US" sz="1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Director/Up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6286307961504799E-2"/>
          <c:y val="0.33119932925051038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EBF-4E5C-9543-11E60222433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EBF-4E5C-9543-11E60222433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EBF-4E5C-9543-11E60222433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DEBF-4E5C-9543-11E60222433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DEBF-4E5C-9543-11E60222433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DEBF-4E5C-9543-11E60222433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DEBF-4E5C-9543-11E60222433D}"/>
              </c:ext>
            </c:extLst>
          </c:dPt>
          <c:dLbls>
            <c:dLbl>
              <c:idx val="0"/>
              <c:layout>
                <c:manualLayout>
                  <c:x val="-0.12623228346456694"/>
                  <c:y val="-0.1334609215514727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EBF-4E5C-9543-11E60222433D}"/>
                </c:ext>
              </c:extLst>
            </c:dLbl>
            <c:dLbl>
              <c:idx val="1"/>
              <c:layout>
                <c:manualLayout>
                  <c:x val="-3.9881561679790026E-2"/>
                  <c:y val="-0.12129265091863517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EBF-4E5C-9543-11E60222433D}"/>
                </c:ext>
              </c:extLst>
            </c:dLbl>
            <c:dLbl>
              <c:idx val="2"/>
              <c:layout>
                <c:manualLayout>
                  <c:x val="-9.4890638670166224E-3"/>
                  <c:y val="-0.14549212598425196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EBF-4E5C-9543-11E60222433D}"/>
                </c:ext>
              </c:extLst>
            </c:dLbl>
            <c:dLbl>
              <c:idx val="3"/>
              <c:layout>
                <c:manualLayout>
                  <c:x val="7.6797900262467189E-3"/>
                  <c:y val="-6.4339822105570141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EBF-4E5C-9543-11E60222433D}"/>
                </c:ext>
              </c:extLst>
            </c:dLbl>
            <c:dLbl>
              <c:idx val="4"/>
              <c:layout>
                <c:manualLayout>
                  <c:x val="9.9693678915135656E-2"/>
                  <c:y val="3.403980752405949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EBF-4E5C-9543-11E60222433D}"/>
                </c:ext>
              </c:extLst>
            </c:dLbl>
            <c:dLbl>
              <c:idx val="5"/>
              <c:layout>
                <c:manualLayout>
                  <c:x val="0.10733267716535438"/>
                  <c:y val="-0.11989537766112569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EBF-4E5C-9543-11E60222433D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'[2]Race TNA All'!$M$43:$M$49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'[2]Race TNA All'!$N$43:$N$49</c:f>
              <c:numCache>
                <c:formatCode>General</c:formatCode>
                <c:ptCount val="7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EBF-4E5C-9543-11E60222433D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84164479440068"/>
          <c:y val="4.7392461358996794E-2"/>
          <c:w val="0.30549168853893266"/>
          <c:h val="0.90046952464275298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baseline="0">
                <a:solidFill>
                  <a:sysClr val="windowText" lastClr="000000"/>
                </a:solidFill>
              </a:rPr>
              <a:t>External Recruiting By Source</a:t>
            </a:r>
          </a:p>
        </c:rich>
      </c:tx>
      <c:layout>
        <c:manualLayout>
          <c:xMode val="edge"/>
          <c:yMode val="edge"/>
          <c:x val="0.14722900262467192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992540300040322E-2"/>
          <c:y val="0.22625154347846232"/>
          <c:w val="0.53444663167104112"/>
          <c:h val="0.69548374161563142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087F-411A-A692-019B0BC0FFD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087F-411A-A692-019B0BC0FFDE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087F-411A-A692-019B0BC0FFD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087F-411A-A692-019B0BC0FFDE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087F-411A-A692-019B0BC0FFDE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087F-411A-A692-019B0BC0FFDE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087F-411A-A692-019B0BC0FFD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External!$A$1:$A$7</c:f>
              <c:strCache>
                <c:ptCount val="7"/>
                <c:pt idx="0">
                  <c:v>Management Recruiters of Cartersville</c:v>
                </c:pt>
                <c:pt idx="1">
                  <c:v>Truman Partnership</c:v>
                </c:pt>
                <c:pt idx="2">
                  <c:v>Executive Strategies Inc.</c:v>
                </c:pt>
                <c:pt idx="3">
                  <c:v>DayCo</c:v>
                </c:pt>
                <c:pt idx="4">
                  <c:v>Hi Tech</c:v>
                </c:pt>
                <c:pt idx="5">
                  <c:v>Blue Rock</c:v>
                </c:pt>
                <c:pt idx="6">
                  <c:v>Robert Half</c:v>
                </c:pt>
              </c:strCache>
            </c:strRef>
          </c:cat>
          <c:val>
            <c:numRef>
              <c:f>External!$B$1:$B$7</c:f>
              <c:numCache>
                <c:formatCode>General</c:formatCode>
                <c:ptCount val="7"/>
                <c:pt idx="0">
                  <c:v>1</c:v>
                </c:pt>
                <c:pt idx="1">
                  <c:v>3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87F-411A-A692-019B0BC0FF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Open Salaried Roles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Open Salaried Roles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E29-4E06-9BFC-5440FBCF108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E29-4E06-9BFC-5440FBCF108F}"/>
              </c:ext>
            </c:extLst>
          </c:dPt>
          <c:dLbls>
            <c:dLbl>
              <c:idx val="0"/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8E29-4E06-9BFC-5440FBCF108F}"/>
                </c:ext>
              </c:extLst>
            </c:dLbl>
            <c:dLbl>
              <c:idx val="1"/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8E29-4E06-9BFC-5440FBCF108F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New</c:v>
                </c:pt>
                <c:pt idx="1">
                  <c:v>Backfill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29-4E06-9BFC-5440FBCF108F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[2015 11 06 Recruiting Log Salaried Exempt.xlsx]Data Analytics!PivotTable6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Internal Recruiting by Source</a:t>
            </a:r>
          </a:p>
        </c:rich>
      </c:tx>
      <c:layout>
        <c:manualLayout>
          <c:xMode val="edge"/>
          <c:yMode val="edge"/>
          <c:x val="0.2113843060647582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8"/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657839715340271E-2"/>
          <c:y val="0.12994083954423241"/>
          <c:w val="0.6036325824908344"/>
          <c:h val="0.802143427378055"/>
        </c:manualLayout>
      </c:layout>
      <c:pie3DChart>
        <c:varyColors val="1"/>
        <c:ser>
          <c:idx val="0"/>
          <c:order val="0"/>
          <c:tx>
            <c:strRef>
              <c:f>'Data Analytics'!$B$19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3EB4-4F46-8319-7758486DD1D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3EB4-4F46-8319-7758486DD1D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3EB4-4F46-8319-7758486DD1D4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hade val="51000"/>
                      <a:satMod val="130000"/>
                    </a:schemeClr>
                  </a:gs>
                  <a:gs pos="80000">
                    <a:schemeClr val="accent4">
                      <a:shade val="93000"/>
                      <a:satMod val="130000"/>
                    </a:schemeClr>
                  </a:gs>
                  <a:gs pos="100000">
                    <a:schemeClr val="accent4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3EB4-4F46-8319-7758486DD1D4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hade val="51000"/>
                      <a:satMod val="130000"/>
                    </a:schemeClr>
                  </a:gs>
                  <a:gs pos="80000">
                    <a:schemeClr val="accent5">
                      <a:shade val="93000"/>
                      <a:satMod val="130000"/>
                    </a:schemeClr>
                  </a:gs>
                  <a:gs pos="100000">
                    <a:schemeClr val="accent5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3EB4-4F46-8319-7758486DD1D4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hade val="51000"/>
                      <a:satMod val="130000"/>
                    </a:schemeClr>
                  </a:gs>
                  <a:gs pos="80000">
                    <a:schemeClr val="accent6">
                      <a:shade val="93000"/>
                      <a:satMod val="130000"/>
                    </a:schemeClr>
                  </a:gs>
                  <a:gs pos="100000">
                    <a:schemeClr val="accent6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B-3EB4-4F46-8319-7758486DD1D4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1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1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D-3EB4-4F46-8319-7758486DD1D4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2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2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F-3EB4-4F46-8319-7758486DD1D4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3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3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1-3EB4-4F46-8319-7758486DD1D4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4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4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3-3EB4-4F46-8319-7758486DD1D4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5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5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5-3EB4-4F46-8319-7758486DD1D4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6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6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6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7-3EB4-4F46-8319-7758486DD1D4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lumMod val="80000"/>
                      <a:lumOff val="20000"/>
                      <a:shade val="51000"/>
                      <a:satMod val="130000"/>
                    </a:schemeClr>
                  </a:gs>
                  <a:gs pos="80000">
                    <a:schemeClr val="accent1">
                      <a:lumMod val="80000"/>
                      <a:lumOff val="20000"/>
                      <a:shade val="93000"/>
                      <a:satMod val="130000"/>
                    </a:schemeClr>
                  </a:gs>
                  <a:gs pos="100000">
                    <a:schemeClr val="accent1">
                      <a:lumMod val="80000"/>
                      <a:lumOff val="2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9-3EB4-4F46-8319-7758486DD1D4}"/>
              </c:ext>
            </c:extLst>
          </c:dPt>
          <c:dPt>
            <c:idx val="13"/>
            <c:bubble3D val="0"/>
            <c:spPr>
              <a:gradFill rotWithShape="1">
                <a:gsLst>
                  <a:gs pos="0">
                    <a:schemeClr val="accent2">
                      <a:lumMod val="80000"/>
                      <a:lumOff val="20000"/>
                      <a:shade val="51000"/>
                      <a:satMod val="130000"/>
                    </a:schemeClr>
                  </a:gs>
                  <a:gs pos="80000">
                    <a:schemeClr val="accent2">
                      <a:lumMod val="80000"/>
                      <a:lumOff val="20000"/>
                      <a:shade val="93000"/>
                      <a:satMod val="130000"/>
                    </a:schemeClr>
                  </a:gs>
                  <a:gs pos="100000">
                    <a:schemeClr val="accent2">
                      <a:lumMod val="80000"/>
                      <a:lumOff val="2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B-3EB4-4F46-8319-7758486DD1D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'Data Analytics'!$A$20:$A$35</c:f>
              <c:multiLvlStrCache>
                <c:ptCount val="14"/>
                <c:lvl>
                  <c:pt idx="0">
                    <c:v> Promotion</c:v>
                  </c:pt>
                  <c:pt idx="1">
                    <c:v>Careerboard</c:v>
                  </c:pt>
                  <c:pt idx="2">
                    <c:v>Careerbuilder</c:v>
                  </c:pt>
                  <c:pt idx="3">
                    <c:v>College</c:v>
                  </c:pt>
                  <c:pt idx="4">
                    <c:v>LinkedIn</c:v>
                  </c:pt>
                  <c:pt idx="5">
                    <c:v>Referral</c:v>
                  </c:pt>
                  <c:pt idx="6">
                    <c:v>Temp to hire</c:v>
                  </c:pt>
                  <c:pt idx="7">
                    <c:v>Ziprecruiter</c:v>
                  </c:pt>
                  <c:pt idx="8">
                    <c:v>Paper Ad</c:v>
                  </c:pt>
                  <c:pt idx="9">
                    <c:v>JC University Website</c:v>
                  </c:pt>
                  <c:pt idx="10">
                    <c:v>Indeed</c:v>
                  </c:pt>
                  <c:pt idx="11">
                    <c:v>Rehire</c:v>
                  </c:pt>
                  <c:pt idx="12">
                    <c:v>Employee Referral</c:v>
                  </c:pt>
                  <c:pt idx="13">
                    <c:v>Promotion</c:v>
                  </c:pt>
                </c:lvl>
                <c:lvl>
                  <c:pt idx="0">
                    <c:v>Internal</c:v>
                  </c:pt>
                </c:lvl>
              </c:multiLvlStrCache>
            </c:multiLvlStrRef>
          </c:cat>
          <c:val>
            <c:numRef>
              <c:f>'Data Analytics'!$B$20:$B$35</c:f>
              <c:numCache>
                <c:formatCode>General</c:formatCode>
                <c:ptCount val="14"/>
                <c:pt idx="0">
                  <c:v>8</c:v>
                </c:pt>
                <c:pt idx="1">
                  <c:v>1</c:v>
                </c:pt>
                <c:pt idx="2">
                  <c:v>7</c:v>
                </c:pt>
                <c:pt idx="3">
                  <c:v>1</c:v>
                </c:pt>
                <c:pt idx="4">
                  <c:v>7</c:v>
                </c:pt>
                <c:pt idx="5">
                  <c:v>9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1</c:v>
                </c:pt>
                <c:pt idx="10">
                  <c:v>1</c:v>
                </c:pt>
                <c:pt idx="11">
                  <c:v>2</c:v>
                </c:pt>
                <c:pt idx="12">
                  <c:v>2</c:v>
                </c:pt>
                <c:pt idx="1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3EB4-4F46-8319-7758486DD1D4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783623578861609"/>
          <c:y val="0.10379773184123615"/>
          <c:w val="0.24072430373381745"/>
          <c:h val="0.894315161358119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[2015 11 06 Recruiting Log Salaried Exempt.xlsx]Data Analytics!PivotTable8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External Recruiting by Source</a:t>
            </a:r>
          </a:p>
        </c:rich>
      </c:tx>
      <c:layout>
        <c:manualLayout>
          <c:xMode val="edge"/>
          <c:yMode val="edge"/>
          <c:x val="0.2358209712205021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8"/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0.13663447389878591"/>
          <c:w val="0.60778130677441911"/>
          <c:h val="0.70774270207545986"/>
        </c:manualLayout>
      </c:layout>
      <c:pie3DChart>
        <c:varyColors val="1"/>
        <c:ser>
          <c:idx val="0"/>
          <c:order val="0"/>
          <c:tx>
            <c:strRef>
              <c:f>'Data Analytics'!$B$37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070D-4EDA-9902-E8AD1770F17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hade val="51000"/>
                      <a:satMod val="130000"/>
                    </a:schemeClr>
                  </a:gs>
                  <a:gs pos="80000">
                    <a:schemeClr val="accent2">
                      <a:shade val="93000"/>
                      <a:satMod val="130000"/>
                    </a:schemeClr>
                  </a:gs>
                  <a:gs pos="100000">
                    <a:schemeClr val="accent2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070D-4EDA-9902-E8AD1770F175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hade val="51000"/>
                      <a:satMod val="130000"/>
                    </a:schemeClr>
                  </a:gs>
                  <a:gs pos="80000">
                    <a:schemeClr val="accent3">
                      <a:shade val="93000"/>
                      <a:satMod val="130000"/>
                    </a:schemeClr>
                  </a:gs>
                  <a:gs pos="100000">
                    <a:schemeClr val="accent3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070D-4EDA-9902-E8AD1770F17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hade val="51000"/>
                      <a:satMod val="130000"/>
                    </a:schemeClr>
                  </a:gs>
                  <a:gs pos="80000">
                    <a:schemeClr val="accent4">
                      <a:shade val="93000"/>
                      <a:satMod val="130000"/>
                    </a:schemeClr>
                  </a:gs>
                  <a:gs pos="100000">
                    <a:schemeClr val="accent4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070D-4EDA-9902-E8AD1770F175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hade val="51000"/>
                      <a:satMod val="130000"/>
                    </a:schemeClr>
                  </a:gs>
                  <a:gs pos="80000">
                    <a:schemeClr val="accent5">
                      <a:shade val="93000"/>
                      <a:satMod val="130000"/>
                    </a:schemeClr>
                  </a:gs>
                  <a:gs pos="100000">
                    <a:schemeClr val="accent5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070D-4EDA-9902-E8AD1770F175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hade val="51000"/>
                      <a:satMod val="130000"/>
                    </a:schemeClr>
                  </a:gs>
                  <a:gs pos="80000">
                    <a:schemeClr val="accent6">
                      <a:shade val="93000"/>
                      <a:satMod val="130000"/>
                    </a:schemeClr>
                  </a:gs>
                  <a:gs pos="100000">
                    <a:schemeClr val="accent6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B-070D-4EDA-9902-E8AD1770F175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1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1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D-070D-4EDA-9902-E8AD1770F175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2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2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F-070D-4EDA-9902-E8AD1770F175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3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3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1-070D-4EDA-9902-E8AD1770F175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4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4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3-070D-4EDA-9902-E8AD1770F175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5">
                      <a:lumMod val="60000"/>
                      <a:shade val="51000"/>
                      <a:satMod val="130000"/>
                    </a:schemeClr>
                  </a:gs>
                  <a:gs pos="80000">
                    <a:schemeClr val="accent5">
                      <a:lumMod val="60000"/>
                      <a:shade val="93000"/>
                      <a:satMod val="130000"/>
                    </a:schemeClr>
                  </a:gs>
                  <a:gs pos="100000">
                    <a:schemeClr val="accent5">
                      <a:lumMod val="60000"/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5-070D-4EDA-9902-E8AD1770F17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'Data Analytics'!$A$38:$A$50</c:f>
              <c:multiLvlStrCache>
                <c:ptCount val="11"/>
                <c:lvl>
                  <c:pt idx="0">
                    <c:v>Arthur Wright</c:v>
                  </c:pt>
                  <c:pt idx="1">
                    <c:v>Blue Rock</c:v>
                  </c:pt>
                  <c:pt idx="2">
                    <c:v>CT Partners</c:v>
                  </c:pt>
                  <c:pt idx="3">
                    <c:v>Direct Consulting Assoc.</c:v>
                  </c:pt>
                  <c:pt idx="4">
                    <c:v>FPC</c:v>
                  </c:pt>
                  <c:pt idx="5">
                    <c:v>McSweeney</c:v>
                  </c:pt>
                  <c:pt idx="6">
                    <c:v>Midland Consultants</c:v>
                  </c:pt>
                  <c:pt idx="7">
                    <c:v>Search Masters</c:v>
                  </c:pt>
                  <c:pt idx="8">
                    <c:v>Robert Half</c:v>
                  </c:pt>
                  <c:pt idx="9">
                    <c:v>Korn Ferry</c:v>
                  </c:pt>
                  <c:pt idx="10">
                    <c:v>True North</c:v>
                  </c:pt>
                </c:lvl>
                <c:lvl>
                  <c:pt idx="0">
                    <c:v>External</c:v>
                  </c:pt>
                </c:lvl>
              </c:multiLvlStrCache>
            </c:multiLvlStrRef>
          </c:cat>
          <c:val>
            <c:numRef>
              <c:f>'Data Analytics'!$B$38:$B$50</c:f>
              <c:numCache>
                <c:formatCode>General</c:formatCode>
                <c:ptCount val="11"/>
                <c:pt idx="0">
                  <c:v>1</c:v>
                </c:pt>
                <c:pt idx="1">
                  <c:v>6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9</c:v>
                </c:pt>
                <c:pt idx="6">
                  <c:v>2</c:v>
                </c:pt>
                <c:pt idx="7">
                  <c:v>4</c:v>
                </c:pt>
                <c:pt idx="8">
                  <c:v>1</c:v>
                </c:pt>
                <c:pt idx="9">
                  <c:v>3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070D-4EDA-9902-E8AD1770F17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812391872603491"/>
          <c:y val="7.9059961062321604E-2"/>
          <c:w val="0.36187608127396514"/>
          <c:h val="0.914632987634089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</c:extLst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Open Salaried Roles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Open Salaried Roles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EAB-4EB9-B639-ABE64DBC90D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EAB-4EB9-B639-ABE64DBC90D0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28%</a:t>
                    </a:r>
                  </a:p>
                </c:rich>
              </c:tx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EAB-4EB9-B639-ABE64DBC90D0}"/>
                </c:ext>
              </c:extLst>
            </c:dLbl>
            <c:dLbl>
              <c:idx val="1"/>
              <c:layout>
                <c:manualLayout>
                  <c:x val="0.13279197060878262"/>
                  <c:y val="-0.1659958945710288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/>
                      <a:t>72%</a:t>
                    </a:r>
                  </a:p>
                </c:rich>
              </c:tx>
              <c:spPr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EAB-4EB9-B639-ABE64DBC90D0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New</c:v>
                </c:pt>
                <c:pt idx="1">
                  <c:v>Backfill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EAB-4EB9-B639-ABE64DBC90D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Salaried</a:t>
            </a:r>
            <a:r>
              <a:rPr lang="en-US" sz="1400" baseline="0" dirty="0"/>
              <a:t> IC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5473947157166793E-2"/>
          <c:y val="0.27211358996792068"/>
          <c:w val="0.43269191505171245"/>
          <c:h val="0.66824985418489358"/>
        </c:manualLayout>
      </c:layout>
      <c:pieChart>
        <c:varyColors val="1"/>
        <c:ser>
          <c:idx val="0"/>
          <c:order val="0"/>
          <c:tx>
            <c:strRef>
              <c:f>'[Active Associates_11_1_15.xlsx]Race TNA All'!$N$4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D6B-44F2-A9D3-B3ED63E0631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D6B-44F2-A9D3-B3ED63E0631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D6B-44F2-A9D3-B3ED63E0631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7D6B-44F2-A9D3-B3ED63E0631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7D6B-44F2-A9D3-B3ED63E0631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7D6B-44F2-A9D3-B3ED63E0631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7D6B-44F2-A9D3-B3ED63E0631A}"/>
              </c:ext>
            </c:extLst>
          </c:dPt>
          <c:dLbls>
            <c:dLbl>
              <c:idx val="0"/>
              <c:layout>
                <c:manualLayout>
                  <c:x val="-6.347878390201225E-3"/>
                  <c:y val="-5.065689705453484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6B-44F2-A9D3-B3ED63E0631A}"/>
                </c:ext>
              </c:extLst>
            </c:dLbl>
            <c:dLbl>
              <c:idx val="1"/>
              <c:layout>
                <c:manualLayout>
                  <c:x val="2.273928258967629E-2"/>
                  <c:y val="-5.14771070282881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6B-44F2-A9D3-B3ED63E0631A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'[1]Race TNA All'!$M$5:$M$11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'[1]Race TNA All'!$N$5:$N$11</c:f>
              <c:numCache>
                <c:formatCode>General</c:formatCode>
                <c:ptCount val="7"/>
                <c:pt idx="0">
                  <c:v>14</c:v>
                </c:pt>
                <c:pt idx="1">
                  <c:v>40</c:v>
                </c:pt>
                <c:pt idx="2">
                  <c:v>18</c:v>
                </c:pt>
                <c:pt idx="3">
                  <c:v>1</c:v>
                </c:pt>
                <c:pt idx="4">
                  <c:v>4</c:v>
                </c:pt>
                <c:pt idx="5">
                  <c:v>5</c:v>
                </c:pt>
                <c:pt idx="6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D6B-44F2-A9D3-B3ED63E0631A}"/>
            </c:ext>
          </c:extLst>
        </c:ser>
        <c:dLbls>
          <c:dLblPos val="ctr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617497812773398"/>
          <c:y val="5.2022090988626424E-2"/>
          <c:w val="0.30549168853893266"/>
          <c:h val="0.89583989501312333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All</a:t>
            </a:r>
            <a:r>
              <a:rPr lang="en-US" baseline="0"/>
              <a:t> Salaried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8508530183727023E-2"/>
          <c:y val="0.29416229221347334"/>
          <c:w val="0.38860258092738409"/>
          <c:h val="0.64767096821230674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0E3-4305-8F79-43E6E0F8C36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0E3-4305-8F79-43E6E0F8C36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0E3-4305-8F79-43E6E0F8C36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0E3-4305-8F79-43E6E0F8C36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0E3-4305-8F79-43E6E0F8C36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0E3-4305-8F79-43E6E0F8C36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0E3-4305-8F79-43E6E0F8C362}"/>
              </c:ext>
            </c:extLst>
          </c:dPt>
          <c:dLbls>
            <c:dLbl>
              <c:idx val="0"/>
              <c:layout>
                <c:manualLayout>
                  <c:x val="-7.9913823272091011E-2"/>
                  <c:y val="7.4839603382910258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0E3-4305-8F79-43E6E0F8C362}"/>
                </c:ext>
              </c:extLst>
            </c:dLbl>
            <c:dLbl>
              <c:idx val="1"/>
              <c:layout>
                <c:manualLayout>
                  <c:x val="-5.6847769028871391E-2"/>
                  <c:y val="-9.3438320209973766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0E3-4305-8F79-43E6E0F8C362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'Race TNA All'!$M$63:$M$70</c:f>
              <c:strCache>
                <c:ptCount val="7"/>
                <c:pt idx="0">
                  <c:v>Asian</c:v>
                </c:pt>
                <c:pt idx="1">
                  <c:v>Black or African American</c:v>
                </c:pt>
                <c:pt idx="2">
                  <c:v>Hispanic or Latino</c:v>
                </c:pt>
                <c:pt idx="3">
                  <c:v>Nat Hawaiian/Oth Pac Islander</c:v>
                </c:pt>
                <c:pt idx="4">
                  <c:v>Not Specified</c:v>
                </c:pt>
                <c:pt idx="5">
                  <c:v>Two or More Races</c:v>
                </c:pt>
                <c:pt idx="6">
                  <c:v>White</c:v>
                </c:pt>
              </c:strCache>
            </c:strRef>
          </c:cat>
          <c:val>
            <c:numRef>
              <c:f>'Race TNA All'!$N$63:$N$70</c:f>
              <c:numCache>
                <c:formatCode>General</c:formatCode>
                <c:ptCount val="7"/>
                <c:pt idx="0">
                  <c:v>17</c:v>
                </c:pt>
                <c:pt idx="1">
                  <c:v>49</c:v>
                </c:pt>
                <c:pt idx="2">
                  <c:v>30</c:v>
                </c:pt>
                <c:pt idx="3">
                  <c:v>1</c:v>
                </c:pt>
                <c:pt idx="4">
                  <c:v>4</c:v>
                </c:pt>
                <c:pt idx="5">
                  <c:v>6</c:v>
                </c:pt>
                <c:pt idx="6">
                  <c:v>939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F0E3-4305-8F79-43E6E0F8C36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061942257217845"/>
          <c:y val="4.7392461358996794E-2"/>
          <c:w val="0.30549168853893266"/>
          <c:h val="0.88658063575386414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[Active Associates_12_1_15.xlsx]Diversity Gender Soft Surface!PivotTable3</c:name>
    <c:fmtId val="-1"/>
  </c:pivotSource>
  <c:chart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15%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85%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15%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85%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15%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62%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85%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38%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'Diversity Gender Soft Surface'!$B$1:$B$2</c:f>
              <c:strCache>
                <c:ptCount val="1"/>
                <c:pt idx="0">
                  <c:v>F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sz="900">
                        <a:solidFill>
                          <a:schemeClr val="tx1"/>
                        </a:solidFill>
                      </a:rPr>
                      <a:t>15%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B5-429D-A174-3EDFE58D5E3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sz="900">
                        <a:solidFill>
                          <a:schemeClr val="tx1"/>
                        </a:solidFill>
                      </a:rPr>
                      <a:t>32%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B5-429D-A174-3EDFE58D5E3E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62%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B5-429D-A174-3EDFE58D5E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Soft Surface'!$A$3:$A$6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Soft Surface'!$B$3:$B$6</c:f>
              <c:numCache>
                <c:formatCode>General</c:formatCode>
                <c:ptCount val="3"/>
                <c:pt idx="0">
                  <c:v>5</c:v>
                </c:pt>
                <c:pt idx="1">
                  <c:v>40</c:v>
                </c:pt>
                <c:pt idx="2">
                  <c:v>228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EB5-429D-A174-3EDFE58D5E3E}"/>
            </c:ext>
          </c:extLst>
        </c:ser>
        <c:ser>
          <c:idx val="1"/>
          <c:order val="1"/>
          <c:tx>
            <c:strRef>
              <c:f>'Diversity Gender Soft Surface'!$C$1:$C$2</c:f>
              <c:strCache>
                <c:ptCount val="1"/>
                <c:pt idx="0">
                  <c:v>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85%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B5-429D-A174-3EDFE58D5E3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68%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EB5-429D-A174-3EDFE58D5E3E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38%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EB5-429D-A174-3EDFE58D5E3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Soft Surface'!$A$3:$A$6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Soft Surface'!$C$3:$C$6</c:f>
              <c:numCache>
                <c:formatCode>General</c:formatCode>
                <c:ptCount val="3"/>
                <c:pt idx="0">
                  <c:v>29</c:v>
                </c:pt>
                <c:pt idx="1">
                  <c:v>86</c:v>
                </c:pt>
                <c:pt idx="2">
                  <c:v>139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EB5-429D-A174-3EDFE58D5E3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342878016"/>
        <c:axId val="342878408"/>
      </c:barChart>
      <c:catAx>
        <c:axId val="342878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2878408"/>
        <c:crosses val="autoZero"/>
        <c:auto val="1"/>
        <c:lblAlgn val="ctr"/>
        <c:lblOffset val="100"/>
        <c:noMultiLvlLbl val="0"/>
      </c:catAx>
      <c:valAx>
        <c:axId val="34287840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4287801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35000"/>
                <a:lumOff val="6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[Active Associates_12_1_15.xlsx]Diversity Gender Resilient!PivotTable1</c:name>
    <c:fmtId val="-1"/>
  </c:pivotSource>
  <c:chart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layout>
            <c:manualLayout>
              <c:x val="0"/>
              <c:y val="9.2592592592592587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30%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70%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30%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layout>
            <c:manualLayout>
              <c:x val="0"/>
              <c:y val="9.2592592592592587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70%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30%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44%</a:t>
                </a:r>
              </a:p>
            </c:rich>
          </c:tx>
          <c:numFmt formatCode="0.0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layout>
            <c:manualLayout>
              <c:x val="0"/>
              <c:y val="9.2592592592592587E-3"/>
            </c:manualLayout>
          </c:layout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70%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'Diversity Gender Resilient'!$B$1:$B$2</c:f>
              <c:strCache>
                <c:ptCount val="1"/>
                <c:pt idx="0">
                  <c:v>F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24%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1E5-4E93-AC40-6DD2492DFAD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30%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E5-4E93-AC40-6DD2492DFAD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44%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E5-4E93-AC40-6DD2492DFADC}"/>
                </c:ext>
              </c:extLst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Resilient'!$A$3:$A$6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Resilient'!$B$3:$B$6</c:f>
              <c:numCache>
                <c:formatCode>General</c:formatCode>
                <c:ptCount val="3"/>
                <c:pt idx="0">
                  <c:v>15</c:v>
                </c:pt>
                <c:pt idx="1">
                  <c:v>43</c:v>
                </c:pt>
                <c:pt idx="2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1E5-4E93-AC40-6DD2492DFADC}"/>
            </c:ext>
          </c:extLst>
        </c:ser>
        <c:ser>
          <c:idx val="1"/>
          <c:order val="1"/>
          <c:tx>
            <c:strRef>
              <c:f>'Diversity Gender Resilient'!$C$1:$C$2</c:f>
              <c:strCache>
                <c:ptCount val="1"/>
                <c:pt idx="0">
                  <c:v>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76%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E5-4E93-AC40-6DD2492DFAD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70%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E5-4E93-AC40-6DD2492DFAD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56%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E5-4E93-AC40-6DD2492DFA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Resilient'!$A$3:$A$6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Resilient'!$C$3:$C$6</c:f>
              <c:numCache>
                <c:formatCode>General</c:formatCode>
                <c:ptCount val="3"/>
                <c:pt idx="0">
                  <c:v>48</c:v>
                </c:pt>
                <c:pt idx="1">
                  <c:v>98</c:v>
                </c:pt>
                <c:pt idx="2">
                  <c:v>175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1E5-4E93-AC40-6DD2492DFAD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513638544"/>
        <c:axId val="513639328"/>
      </c:barChart>
      <c:catAx>
        <c:axId val="513638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3639328"/>
        <c:crosses val="autoZero"/>
        <c:auto val="1"/>
        <c:lblAlgn val="ctr"/>
        <c:lblOffset val="100"/>
        <c:noMultiLvlLbl val="0"/>
      </c:catAx>
      <c:valAx>
        <c:axId val="51363932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51363854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35000"/>
                <a:lumOff val="6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[Active Associates_12_1_15.xlsx]Diversity Gender TNA ALL!PivotTable4</c:name>
    <c:fmtId val="-1"/>
  </c:pivotSource>
  <c:chart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54%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54%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21%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31%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54%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79%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69%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tx>
            <c:rich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46%</a:t>
                </a:r>
              </a:p>
            </c:rich>
          </c:tx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'Diversity Gender TNA ALL'!$B$1:$B$2</c:f>
              <c:strCache>
                <c:ptCount val="1"/>
                <c:pt idx="0">
                  <c:v>F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21%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E0F0-4349-9F72-DAB99E1D68D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31%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0F0-4349-9F72-DAB99E1D68D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54%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0F0-4349-9F72-DAB99E1D68D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TNA ALL'!$A$3:$A$6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TNA ALL'!$B$3:$B$6</c:f>
              <c:numCache>
                <c:formatCode>General</c:formatCode>
                <c:ptCount val="3"/>
                <c:pt idx="0">
                  <c:v>20</c:v>
                </c:pt>
                <c:pt idx="1">
                  <c:v>83</c:v>
                </c:pt>
                <c:pt idx="2">
                  <c:v>368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F0-4349-9F72-DAB99E1D68D8}"/>
            </c:ext>
          </c:extLst>
        </c:ser>
        <c:ser>
          <c:idx val="1"/>
          <c:order val="1"/>
          <c:tx>
            <c:strRef>
              <c:f>'Diversity Gender TNA ALL'!$C$1:$C$2</c:f>
              <c:strCache>
                <c:ptCount val="1"/>
                <c:pt idx="0">
                  <c:v>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79%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0F0-4349-9F72-DAB99E1D68D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/>
                      <a:t>69%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0F0-4349-9F72-DAB99E1D68D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46%</a:t>
                    </a:r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0F0-4349-9F72-DAB99E1D68D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'Diversity Gender TNA ALL'!$A$3:$A$6</c:f>
              <c:strCache>
                <c:ptCount val="3"/>
                <c:pt idx="0">
                  <c:v>Dir/Up</c:v>
                </c:pt>
                <c:pt idx="1">
                  <c:v>Manager</c:v>
                </c:pt>
                <c:pt idx="2">
                  <c:v>Sal IC</c:v>
                </c:pt>
              </c:strCache>
            </c:strRef>
          </c:cat>
          <c:val>
            <c:numRef>
              <c:f>'Diversity Gender TNA ALL'!$C$3:$C$6</c:f>
              <c:numCache>
                <c:formatCode>General</c:formatCode>
                <c:ptCount val="3"/>
                <c:pt idx="0">
                  <c:v>77</c:v>
                </c:pt>
                <c:pt idx="1">
                  <c:v>184</c:v>
                </c:pt>
                <c:pt idx="2">
                  <c:v>314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0F0-4349-9F72-DAB99E1D68D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6761056"/>
        <c:axId val="16761448"/>
      </c:barChart>
      <c:catAx>
        <c:axId val="16761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61448"/>
        <c:crosses val="autoZero"/>
        <c:auto val="1"/>
        <c:lblAlgn val="ctr"/>
        <c:lblOffset val="100"/>
        <c:noMultiLvlLbl val="0"/>
      </c:catAx>
      <c:valAx>
        <c:axId val="1676144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67610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35000"/>
                <a:lumOff val="6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[TNA Recruiting Metrics for December 2015.xlsx]Data Analytics!PivotTable6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lnternal Recruiting by Source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8"/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</c:pivotFmts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9593350933595055E-3"/>
          <c:y val="0.14218425682845007"/>
          <c:w val="0.64980659067056268"/>
          <c:h val="0.70469066925192447"/>
        </c:manualLayout>
      </c:layout>
      <c:pie3DChart>
        <c:varyColors val="1"/>
        <c:ser>
          <c:idx val="0"/>
          <c:order val="0"/>
          <c:tx>
            <c:strRef>
              <c:f>'Data Analytics'!$B$27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6A35-4D3B-8FC5-DA4D9F21EFB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6A35-4D3B-8FC5-DA4D9F21EFB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5-6A35-4D3B-8FC5-DA4D9F21EFB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7-6A35-4D3B-8FC5-DA4D9F21EFB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9-6A35-4D3B-8FC5-DA4D9F21EFB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B-6A35-4D3B-8FC5-DA4D9F21EFB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D-6A35-4D3B-8FC5-DA4D9F21EFB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F-6A35-4D3B-8FC5-DA4D9F21EFB2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1-6A35-4D3B-8FC5-DA4D9F21EFB2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3-6A35-4D3B-8FC5-DA4D9F21EFB2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5-6A35-4D3B-8FC5-DA4D9F21EFB2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7-6A35-4D3B-8FC5-DA4D9F21EFB2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9-6A35-4D3B-8FC5-DA4D9F21EFB2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B-6A35-4D3B-8FC5-DA4D9F21EFB2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D-6A35-4D3B-8FC5-DA4D9F21EFB2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F-6A35-4D3B-8FC5-DA4D9F21EFB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'Data Analytics'!$A$28:$A$43</c:f>
              <c:multiLvlStrCache>
                <c:ptCount val="14"/>
                <c:lvl>
                  <c:pt idx="0">
                    <c:v> Promotion</c:v>
                  </c:pt>
                  <c:pt idx="1">
                    <c:v>Careerboard</c:v>
                  </c:pt>
                  <c:pt idx="2">
                    <c:v>Careerbuilder</c:v>
                  </c:pt>
                  <c:pt idx="3">
                    <c:v>College</c:v>
                  </c:pt>
                  <c:pt idx="4">
                    <c:v>LinkedIn</c:v>
                  </c:pt>
                  <c:pt idx="5">
                    <c:v>Temp to hire</c:v>
                  </c:pt>
                  <c:pt idx="6">
                    <c:v>Ziprecruiter</c:v>
                  </c:pt>
                  <c:pt idx="7">
                    <c:v>Paper Ad</c:v>
                  </c:pt>
                  <c:pt idx="8">
                    <c:v>Promotion</c:v>
                  </c:pt>
                  <c:pt idx="9">
                    <c:v>Indeed</c:v>
                  </c:pt>
                  <c:pt idx="10">
                    <c:v> GlassDoor</c:v>
                  </c:pt>
                  <c:pt idx="11">
                    <c:v>Referral</c:v>
                  </c:pt>
                  <c:pt idx="12">
                    <c:v>JC University Website</c:v>
                  </c:pt>
                  <c:pt idx="13">
                    <c:v>Transfer</c:v>
                  </c:pt>
                </c:lvl>
                <c:lvl>
                  <c:pt idx="0">
                    <c:v>Internal</c:v>
                  </c:pt>
                </c:lvl>
              </c:multiLvlStrCache>
            </c:multiLvlStrRef>
          </c:cat>
          <c:val>
            <c:numRef>
              <c:f>'Data Analytics'!$B$28:$B$43</c:f>
              <c:numCache>
                <c:formatCode>General</c:formatCode>
                <c:ptCount val="14"/>
                <c:pt idx="0">
                  <c:v>9</c:v>
                </c:pt>
                <c:pt idx="1">
                  <c:v>1</c:v>
                </c:pt>
                <c:pt idx="2">
                  <c:v>8</c:v>
                </c:pt>
                <c:pt idx="3">
                  <c:v>1</c:v>
                </c:pt>
                <c:pt idx="4">
                  <c:v>7</c:v>
                </c:pt>
                <c:pt idx="5">
                  <c:v>4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5</c:v>
                </c:pt>
                <c:pt idx="10">
                  <c:v>1</c:v>
                </c:pt>
                <c:pt idx="11">
                  <c:v>22</c:v>
                </c:pt>
                <c:pt idx="12">
                  <c:v>1</c:v>
                </c:pt>
                <c:pt idx="1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6A35-4D3B-8FC5-DA4D9F21EFB2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858422072745765"/>
          <c:y val="0.10886915358351937"/>
          <c:w val="0.24378936739214849"/>
          <c:h val="0.80899184728985152"/>
        </c:manualLayout>
      </c:layout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[TNA Recruiting Metrics for December 2015.xlsx]Data Analytics!PivotTable8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External Recruiting by Source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8"/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3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4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5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  <c:pivotFmt>
        <c:idx val="6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c:spPr>
      </c:pivotFmt>
    </c:pivotFmts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1.506386701662292E-2"/>
          <c:y val="0.1224286757305354"/>
          <c:w val="0.66507936507936505"/>
          <c:h val="0.77611355554828532"/>
        </c:manualLayout>
      </c:layout>
      <c:pie3DChart>
        <c:varyColors val="1"/>
        <c:ser>
          <c:idx val="0"/>
          <c:order val="0"/>
          <c:tx>
            <c:strRef>
              <c:f>'Data Analytics'!$B$48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DE99-46BA-81E1-E6393A1C50C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DE99-46BA-81E1-E6393A1C50C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5-DE99-46BA-81E1-E6393A1C50C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7-DE99-46BA-81E1-E6393A1C50C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9-DE99-46BA-81E1-E6393A1C50C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B-DE99-46BA-81E1-E6393A1C50C6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D-DE99-46BA-81E1-E6393A1C50C6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F-DE99-46BA-81E1-E6393A1C50C6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1-DE99-46BA-81E1-E6393A1C50C6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3-DE99-46BA-81E1-E6393A1C50C6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5-DE99-46BA-81E1-E6393A1C50C6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7-DE99-46BA-81E1-E6393A1C50C6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9-DE99-46BA-81E1-E6393A1C50C6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B-DE99-46BA-81E1-E6393A1C50C6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D-DE99-46BA-81E1-E6393A1C50C6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1F-DE99-46BA-81E1-E6393A1C50C6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21-DE99-46BA-81E1-E6393A1C50C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'Data Analytics'!$A$49:$A$66</c:f>
              <c:multiLvlStrCache>
                <c:ptCount val="16"/>
                <c:lvl>
                  <c:pt idx="0">
                    <c:v>Arthur Wright</c:v>
                  </c:pt>
                  <c:pt idx="1">
                    <c:v>Blue Rock</c:v>
                  </c:pt>
                  <c:pt idx="2">
                    <c:v>CT Partners</c:v>
                  </c:pt>
                  <c:pt idx="3">
                    <c:v>Direct Consulting Assoc.</c:v>
                  </c:pt>
                  <c:pt idx="4">
                    <c:v>FPC</c:v>
                  </c:pt>
                  <c:pt idx="5">
                    <c:v>McSweeney</c:v>
                  </c:pt>
                  <c:pt idx="6">
                    <c:v>Midland Consultants</c:v>
                  </c:pt>
                  <c:pt idx="7">
                    <c:v>Search Masters</c:v>
                  </c:pt>
                  <c:pt idx="8">
                    <c:v>Robert Half</c:v>
                  </c:pt>
                  <c:pt idx="9">
                    <c:v>Truman Partnership</c:v>
                  </c:pt>
                  <c:pt idx="10">
                    <c:v>True North</c:v>
                  </c:pt>
                  <c:pt idx="11">
                    <c:v>Korn Ferry</c:v>
                  </c:pt>
                  <c:pt idx="12">
                    <c:v>Executive Strategies Inc.</c:v>
                  </c:pt>
                  <c:pt idx="13">
                    <c:v>DayCo</c:v>
                  </c:pt>
                  <c:pt idx="14">
                    <c:v> Truman Partnership</c:v>
                  </c:pt>
                  <c:pt idx="15">
                    <c:v>Hi Tech</c:v>
                  </c:pt>
                </c:lvl>
                <c:lvl>
                  <c:pt idx="0">
                    <c:v>External</c:v>
                  </c:pt>
                </c:lvl>
              </c:multiLvlStrCache>
            </c:multiLvlStrRef>
          </c:cat>
          <c:val>
            <c:numRef>
              <c:f>'Data Analytics'!$B$49:$B$66</c:f>
              <c:numCache>
                <c:formatCode>General</c:formatCode>
                <c:ptCount val="16"/>
                <c:pt idx="0">
                  <c:v>1</c:v>
                </c:pt>
                <c:pt idx="1">
                  <c:v>8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9</c:v>
                </c:pt>
                <c:pt idx="6">
                  <c:v>2</c:v>
                </c:pt>
                <c:pt idx="7">
                  <c:v>4</c:v>
                </c:pt>
                <c:pt idx="8">
                  <c:v>2</c:v>
                </c:pt>
                <c:pt idx="9">
                  <c:v>1</c:v>
                </c:pt>
                <c:pt idx="10">
                  <c:v>1</c:v>
                </c:pt>
                <c:pt idx="11">
                  <c:v>3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2-DE99-46BA-81E1-E6393A1C50C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8399025121859769"/>
          <c:y val="0.13568695616127202"/>
          <c:w val="0.31463067116610421"/>
          <c:h val="0.80623374491048949"/>
        </c:manualLayout>
      </c:layout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8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9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0.xml><?xml version="1.0" encoding="utf-8"?>
<cs:chartStyle xmlns:cs="http://schemas.microsoft.com/office/drawing/2012/chartStyle" xmlns:a="http://schemas.openxmlformats.org/drawingml/2006/main" id="266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3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DD3BC74D-56B2-4D53-AED2-4BDAB8E9F3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60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Cliquez pour modifier les styles du texte du masque</a:t>
            </a:r>
          </a:p>
          <a:p>
            <a:pPr lvl="1"/>
            <a:r>
              <a:rPr lang="en-US"/>
              <a:t>Deuxième niveau</a:t>
            </a:r>
          </a:p>
          <a:p>
            <a:pPr lvl="2"/>
            <a:r>
              <a:rPr lang="en-US"/>
              <a:t>Troisième niveau</a:t>
            </a:r>
          </a:p>
          <a:p>
            <a:pPr lvl="3"/>
            <a:r>
              <a:rPr lang="en-US"/>
              <a:t>Quatrième niveau</a:t>
            </a:r>
          </a:p>
          <a:p>
            <a:pPr lvl="4"/>
            <a:r>
              <a:rPr lang="en-US"/>
              <a:t>Cinquième niveau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58F1D4F3-F81A-4E5B-A496-F4972CE354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223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32500" y="3860800"/>
            <a:ext cx="1439863" cy="1439863"/>
          </a:xfrm>
          <a:solidFill>
            <a:srgbClr val="004588"/>
          </a:solidFill>
        </p:spPr>
        <p:txBody>
          <a:bodyPr lIns="108000" tIns="108000" rIns="108000" bIns="108000" anchor="t" anchorCtr="0"/>
          <a:lstStyle>
            <a:lvl1pPr marL="0" indent="0">
              <a:buNone/>
              <a:defRPr sz="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NAME OF THE SPEAKER</a:t>
            </a:r>
          </a:p>
          <a:p>
            <a:pPr lvl="0"/>
            <a:r>
              <a:rPr lang="fr-FR" noProof="0" dirty="0"/>
              <a:t>dd </a:t>
            </a:r>
            <a:r>
              <a:rPr lang="fr-FR" noProof="0" dirty="0" err="1"/>
              <a:t>mmmm</a:t>
            </a:r>
            <a:r>
              <a:rPr lang="fr-FR" noProof="0" dirty="0"/>
              <a:t> </a:t>
            </a:r>
            <a:r>
              <a:rPr lang="fr-FR" noProof="0" dirty="0" err="1"/>
              <a:t>yy</a:t>
            </a:r>
            <a:endParaRPr lang="en-US" noProof="0" dirty="0"/>
          </a:p>
        </p:txBody>
      </p:sp>
      <p:sp>
        <p:nvSpPr>
          <p:cNvPr id="12" name="AutoShape 6"/>
          <p:cNvSpPr>
            <a:spLocks noChangeArrowheads="1"/>
          </p:cNvSpPr>
          <p:nvPr userDrawn="1"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/>
          </a:p>
        </p:txBody>
      </p:sp>
      <p:sp>
        <p:nvSpPr>
          <p:cNvPr id="13" name="AutoShape 8"/>
          <p:cNvSpPr>
            <a:spLocks noChangeArrowheads="1"/>
          </p:cNvSpPr>
          <p:nvPr userDrawn="1"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/>
          </a:p>
        </p:txBody>
      </p:sp>
      <p:pic>
        <p:nvPicPr>
          <p:cNvPr id="15" name="Picture 7" descr="logo_Tarket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025" y="6092825"/>
            <a:ext cx="315436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 rot="162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>
                <a:solidFill>
                  <a:srgbClr val="000000"/>
                </a:solidFill>
              </a:rPr>
              <a:t>Tarkett – All rights reserved</a:t>
            </a:r>
          </a:p>
        </p:txBody>
      </p:sp>
      <p:sp>
        <p:nvSpPr>
          <p:cNvPr id="24" name="Titre 23"/>
          <p:cNvSpPr>
            <a:spLocks noGrp="1"/>
          </p:cNvSpPr>
          <p:nvPr>
            <p:ph type="title"/>
          </p:nvPr>
        </p:nvSpPr>
        <p:spPr>
          <a:xfrm>
            <a:off x="1549003" y="836613"/>
            <a:ext cx="4175125" cy="4176811"/>
          </a:xfrm>
          <a:ln w="19050">
            <a:solidFill>
              <a:srgbClr val="004588"/>
            </a:solidFill>
          </a:ln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65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08F1-8264-42AE-A5D3-A6BE7FB48D4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99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450013" y="485775"/>
            <a:ext cx="1933575" cy="564038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44525" y="485775"/>
            <a:ext cx="5653088" cy="564038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C3A4BD-E235-4B55-99F8-9F7B8C0D7D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94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32500" y="3860800"/>
            <a:ext cx="1439863" cy="1439863"/>
          </a:xfrm>
          <a:solidFill>
            <a:srgbClr val="004588"/>
          </a:solidFill>
        </p:spPr>
        <p:txBody>
          <a:bodyPr lIns="108000" tIns="108000" rIns="108000" bIns="108000" anchor="t" anchorCtr="0"/>
          <a:lstStyle>
            <a:lvl1pPr marL="0" indent="0">
              <a:buNone/>
              <a:defRPr sz="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NAME OF THE SPEAKER</a:t>
            </a:r>
          </a:p>
          <a:p>
            <a:pPr lvl="0"/>
            <a:r>
              <a:rPr lang="fr-FR" noProof="0" dirty="0"/>
              <a:t>dd </a:t>
            </a:r>
            <a:r>
              <a:rPr lang="fr-FR" noProof="0" dirty="0" err="1"/>
              <a:t>mmmm</a:t>
            </a:r>
            <a:r>
              <a:rPr lang="fr-FR" noProof="0" dirty="0"/>
              <a:t> </a:t>
            </a:r>
            <a:r>
              <a:rPr lang="fr-FR" noProof="0" dirty="0" err="1"/>
              <a:t>yy</a:t>
            </a:r>
            <a:endParaRPr lang="en-US" noProof="0" dirty="0"/>
          </a:p>
        </p:txBody>
      </p:sp>
      <p:sp>
        <p:nvSpPr>
          <p:cNvPr id="7" name="AutoShape 6"/>
          <p:cNvSpPr>
            <a:spLocks noChangeArrowheads="1"/>
          </p:cNvSpPr>
          <p:nvPr userDrawn="1"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/>
          </a:p>
        </p:txBody>
      </p:sp>
      <p:sp>
        <p:nvSpPr>
          <p:cNvPr id="8" name="AutoShape 8"/>
          <p:cNvSpPr>
            <a:spLocks noChangeArrowheads="1"/>
          </p:cNvSpPr>
          <p:nvPr userDrawn="1"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/>
          </a:p>
        </p:txBody>
      </p:sp>
      <p:pic>
        <p:nvPicPr>
          <p:cNvPr id="9" name="Picture 7" descr="logo_Tarket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025" y="6092825"/>
            <a:ext cx="315436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23"/>
          <p:cNvSpPr>
            <a:spLocks noGrp="1"/>
          </p:cNvSpPr>
          <p:nvPr>
            <p:ph type="title"/>
          </p:nvPr>
        </p:nvSpPr>
        <p:spPr>
          <a:xfrm>
            <a:off x="1549003" y="836613"/>
            <a:ext cx="4175125" cy="4176811"/>
          </a:xfrm>
          <a:ln w="19050">
            <a:solidFill>
              <a:srgbClr val="004588"/>
            </a:solidFill>
          </a:ln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888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162800" y="2438400"/>
            <a:ext cx="1752600" cy="35814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228600" y="1828800"/>
            <a:ext cx="6629400" cy="4191000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7086600" y="228600"/>
            <a:ext cx="1905000" cy="19812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7162800" y="6356350"/>
            <a:ext cx="1828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BD5945-3DF5-4F16-902F-BC7AE270A87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770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32500" y="3860800"/>
            <a:ext cx="1439863" cy="1439863"/>
          </a:xfrm>
          <a:solidFill>
            <a:srgbClr val="004588"/>
          </a:solidFill>
        </p:spPr>
        <p:txBody>
          <a:bodyPr lIns="108000" tIns="108000" rIns="108000" bIns="108000" anchor="t" anchorCtr="0"/>
          <a:lstStyle>
            <a:lvl1pPr marL="0" indent="0">
              <a:buNone/>
              <a:defRPr sz="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NAME OF THE SPEAKER</a:t>
            </a:r>
          </a:p>
          <a:p>
            <a:pPr lvl="0"/>
            <a:r>
              <a:rPr lang="fr-FR" noProof="0" dirty="0"/>
              <a:t>dd </a:t>
            </a:r>
            <a:r>
              <a:rPr lang="fr-FR" noProof="0" dirty="0" err="1"/>
              <a:t>mmmm</a:t>
            </a:r>
            <a:r>
              <a:rPr lang="fr-FR" noProof="0" dirty="0"/>
              <a:t> </a:t>
            </a:r>
            <a:r>
              <a:rPr lang="fr-FR" noProof="0" dirty="0" err="1"/>
              <a:t>yy</a:t>
            </a:r>
            <a:endParaRPr lang="en-US" noProof="0" dirty="0"/>
          </a:p>
        </p:txBody>
      </p:sp>
      <p:sp>
        <p:nvSpPr>
          <p:cNvPr id="12" name="AutoShape 6"/>
          <p:cNvSpPr>
            <a:spLocks noChangeArrowheads="1"/>
          </p:cNvSpPr>
          <p:nvPr userDrawn="1"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AutoShape 8"/>
          <p:cNvSpPr>
            <a:spLocks noChangeArrowheads="1"/>
          </p:cNvSpPr>
          <p:nvPr userDrawn="1"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5" name="Picture 7" descr="logo_Tarket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025" y="6092825"/>
            <a:ext cx="315436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 rot="162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 dirty="0">
                <a:solidFill>
                  <a:srgbClr val="000000"/>
                </a:solidFill>
              </a:rPr>
              <a:t>Tarkett – All rights reserved</a:t>
            </a:r>
          </a:p>
        </p:txBody>
      </p:sp>
      <p:sp>
        <p:nvSpPr>
          <p:cNvPr id="24" name="Titre 23"/>
          <p:cNvSpPr>
            <a:spLocks noGrp="1"/>
          </p:cNvSpPr>
          <p:nvPr>
            <p:ph type="title"/>
          </p:nvPr>
        </p:nvSpPr>
        <p:spPr>
          <a:xfrm>
            <a:off x="1549003" y="836613"/>
            <a:ext cx="4175125" cy="4176811"/>
          </a:xfrm>
          <a:ln w="19050">
            <a:solidFill>
              <a:srgbClr val="004588"/>
            </a:solidFill>
          </a:ln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44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660775" y="1484313"/>
            <a:ext cx="3814763" cy="3816350"/>
          </a:xfrm>
          <a:ln w="19050">
            <a:solidFill>
              <a:srgbClr val="004588"/>
            </a:solidFill>
            <a:miter lim="800000"/>
            <a:headEnd/>
            <a:tailEnd/>
          </a:ln>
        </p:spPr>
        <p:txBody>
          <a:bodyPr tIns="36000" bIns="36000" anchorCtr="1">
            <a:noAutofit/>
          </a:bodyPr>
          <a:lstStyle>
            <a:lvl1pPr algn="ctr">
              <a:defRPr sz="2500" b="0">
                <a:solidFill>
                  <a:srgbClr val="004588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522413" y="798513"/>
            <a:ext cx="1908175" cy="1908175"/>
          </a:xfrm>
          <a:solidFill>
            <a:srgbClr val="CBD300"/>
          </a:solidFill>
        </p:spPr>
        <p:txBody>
          <a:bodyPr tIns="36000" bIns="36000" anchor="ctr" anchorCtr="1"/>
          <a:lstStyle>
            <a:lvl1pPr marL="0" indent="0" algn="ctr">
              <a:buFont typeface="Wingdings" pitchFamily="2" charset="2"/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Sous-titre</a:t>
            </a:r>
            <a:endParaRPr lang="en-US" noProof="0" dirty="0"/>
          </a:p>
        </p:txBody>
      </p:sp>
      <p:sp>
        <p:nvSpPr>
          <p:cNvPr id="6151" name="AutoShape 7"/>
          <p:cNvSpPr>
            <a:spLocks noChangeArrowheads="1"/>
          </p:cNvSpPr>
          <p:nvPr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153" name="AutoShape 9"/>
          <p:cNvSpPr>
            <a:spLocks noChangeArrowheads="1"/>
          </p:cNvSpPr>
          <p:nvPr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155" name="Rectangle 11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solidFill>
                  <a:srgbClr val="7B9BA1"/>
                </a:solidFill>
              </a:defRPr>
            </a:lvl1pPr>
          </a:lstStyle>
          <a:p>
            <a:fld id="{9E69985F-DBB4-44FB-813E-007F0D67DC09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6156" name="Rectangle 12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solidFill>
                  <a:srgbClr val="7B9BA1"/>
                </a:solidFill>
              </a:defRPr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ldNum" sz="quarter" idx="4"/>
          </p:nvPr>
        </p:nvSpPr>
        <p:spPr>
          <a:solidFill>
            <a:srgbClr val="7B9BA1"/>
          </a:solidFill>
        </p:spPr>
        <p:txBody>
          <a:bodyPr/>
          <a:lstStyle>
            <a:lvl1pPr>
              <a:defRPr/>
            </a:lvl1pPr>
          </a:lstStyle>
          <a:p>
            <a:fld id="{3ECE7C7F-3901-412F-BEB1-8A235D09B4A3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6158" name="Picture 14" descr="logo_Tarket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75" y="6375400"/>
            <a:ext cx="1619250" cy="31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9" name="Text Box 15"/>
          <p:cNvSpPr txBox="1">
            <a:spLocks noChangeArrowheads="1"/>
          </p:cNvSpPr>
          <p:nvPr/>
        </p:nvSpPr>
        <p:spPr bwMode="auto">
          <a:xfrm rot="-54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 dirty="0">
                <a:solidFill>
                  <a:srgbClr val="000000"/>
                </a:solidFill>
              </a:rPr>
              <a:t>Tarkett –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427663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E621DC2-5D0E-43CB-B536-3C8A3AC528F5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238F2A-B34F-493B-823F-5FC0728EA26C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9219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44525" y="1268413"/>
            <a:ext cx="3792538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89463" y="1268413"/>
            <a:ext cx="3794125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15AF738-CFFA-4D73-8B35-6AC297341655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2A4A92-676C-489E-873A-649F8C1D3954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7588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34076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988840"/>
            <a:ext cx="4040188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34076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1988840"/>
            <a:ext cx="4041775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E2CDC2-1969-46C9-96D2-41202EC720D3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199C4D-C67B-408F-9941-E068105A3149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644525" y="483608"/>
            <a:ext cx="7739063" cy="41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8577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66B0923-7B72-4DD7-A7D4-9FD9408570F0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82B514-78E0-4A47-8216-2EAA678E3168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5468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660775" y="1484313"/>
            <a:ext cx="3814763" cy="3816350"/>
          </a:xfrm>
          <a:ln w="19050">
            <a:solidFill>
              <a:srgbClr val="004588"/>
            </a:solidFill>
            <a:miter lim="800000"/>
            <a:headEnd/>
            <a:tailEnd/>
          </a:ln>
        </p:spPr>
        <p:txBody>
          <a:bodyPr tIns="36000" bIns="36000" anchorCtr="1">
            <a:noAutofit/>
          </a:bodyPr>
          <a:lstStyle>
            <a:lvl1pPr algn="ctr">
              <a:defRPr sz="2500" b="0">
                <a:solidFill>
                  <a:srgbClr val="004588"/>
                </a:solidFill>
              </a:defRPr>
            </a:lvl1pPr>
          </a:lstStyle>
          <a:p>
            <a:pPr lvl="0"/>
            <a:r>
              <a:rPr lang="fr-FR" noProof="0"/>
              <a:t>Modifiez le style du titre</a:t>
            </a:r>
            <a:endParaRPr lang="en-US" noProof="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522413" y="798513"/>
            <a:ext cx="1908175" cy="1908175"/>
          </a:xfrm>
          <a:solidFill>
            <a:srgbClr val="CBD300"/>
          </a:solidFill>
        </p:spPr>
        <p:txBody>
          <a:bodyPr tIns="36000" bIns="36000" anchor="ctr" anchorCtr="1"/>
          <a:lstStyle>
            <a:lvl1pPr marL="0" indent="0" algn="ctr">
              <a:buFont typeface="Wingdings" pitchFamily="2" charset="2"/>
              <a:buNone/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Sous-titre</a:t>
            </a:r>
            <a:endParaRPr lang="en-US" noProof="0" dirty="0"/>
          </a:p>
        </p:txBody>
      </p:sp>
      <p:sp>
        <p:nvSpPr>
          <p:cNvPr id="6151" name="AutoShape 7"/>
          <p:cNvSpPr>
            <a:spLocks noChangeArrowheads="1"/>
          </p:cNvSpPr>
          <p:nvPr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/>
          </a:p>
        </p:txBody>
      </p:sp>
      <p:sp>
        <p:nvSpPr>
          <p:cNvPr id="6153" name="AutoShape 9"/>
          <p:cNvSpPr>
            <a:spLocks noChangeArrowheads="1"/>
          </p:cNvSpPr>
          <p:nvPr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/>
          </a:p>
        </p:txBody>
      </p:sp>
      <p:sp>
        <p:nvSpPr>
          <p:cNvPr id="6155" name="Rectangle 11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solidFill>
                  <a:srgbClr val="7B9BA1"/>
                </a:solidFill>
              </a:defRPr>
            </a:lvl1pPr>
          </a:lstStyle>
          <a:p>
            <a:r>
              <a:rPr lang="en-US"/>
              <a:t>dd mmmm yyyy</a:t>
            </a:r>
            <a:endParaRPr lang="en-US" dirty="0"/>
          </a:p>
        </p:txBody>
      </p:sp>
      <p:sp>
        <p:nvSpPr>
          <p:cNvPr id="6156" name="Rectangle 12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solidFill>
                  <a:srgbClr val="7B9BA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ldNum" sz="quarter" idx="4"/>
          </p:nvPr>
        </p:nvSpPr>
        <p:spPr>
          <a:solidFill>
            <a:srgbClr val="7B9BA1"/>
          </a:solidFill>
        </p:spPr>
        <p:txBody>
          <a:bodyPr/>
          <a:lstStyle>
            <a:lvl1pPr>
              <a:defRPr/>
            </a:lvl1pPr>
          </a:lstStyle>
          <a:p>
            <a:fld id="{3ECE7C7F-3901-412F-BEB1-8A235D09B4A3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6158" name="Picture 14" descr="logo_Tarket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75" y="6375400"/>
            <a:ext cx="1619250" cy="31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9" name="Text Box 15"/>
          <p:cNvSpPr txBox="1">
            <a:spLocks noChangeArrowheads="1"/>
          </p:cNvSpPr>
          <p:nvPr/>
        </p:nvSpPr>
        <p:spPr bwMode="auto">
          <a:xfrm rot="-54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>
                <a:solidFill>
                  <a:srgbClr val="000000"/>
                </a:solidFill>
              </a:rPr>
              <a:t>Tarkett – All rights reserved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CEF27F0-9D3C-426D-B1DD-D682943FC7B0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2A308F-5CB7-45DF-9DB3-014841B246BB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5917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3008313" cy="115212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476672"/>
            <a:ext cx="5111750" cy="56494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628800"/>
            <a:ext cx="3008313" cy="44973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A389EB-BF05-4729-B545-03ABC3A90B30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12F254-CD18-42C1-AA1D-A7BE03D527AF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9528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C2DEE4C-651E-4DB6-8A8D-B3DFD4536A41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07C7EB-D21F-4F52-A4A1-494259BA9AE9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8636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78908F5-9FAA-415E-8FE2-9657B7798B60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08F1-8264-42AE-A5D3-A6BE7FB48D40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683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450013" y="485775"/>
            <a:ext cx="1933575" cy="5640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44525" y="485775"/>
            <a:ext cx="5653088" cy="5640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4CDFE16-754D-4CE3-88D9-CF53BFEB7CA3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C3A4BD-E235-4B55-99F8-9F7B8C0D7D54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6343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32500" y="3860800"/>
            <a:ext cx="1439863" cy="1439863"/>
          </a:xfrm>
          <a:solidFill>
            <a:srgbClr val="004588"/>
          </a:solidFill>
        </p:spPr>
        <p:txBody>
          <a:bodyPr lIns="108000" tIns="108000" rIns="108000" bIns="108000" anchor="t" anchorCtr="0"/>
          <a:lstStyle>
            <a:lvl1pPr marL="0" indent="0">
              <a:buNone/>
              <a:defRPr sz="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noProof="0" dirty="0"/>
              <a:t>NAME OF THE SPEAKER</a:t>
            </a:r>
          </a:p>
          <a:p>
            <a:pPr lvl="0"/>
            <a:r>
              <a:rPr lang="fr-FR" noProof="0" dirty="0"/>
              <a:t>dd </a:t>
            </a:r>
            <a:r>
              <a:rPr lang="fr-FR" noProof="0" dirty="0" err="1"/>
              <a:t>mmmm</a:t>
            </a:r>
            <a:r>
              <a:rPr lang="fr-FR" noProof="0" dirty="0"/>
              <a:t> </a:t>
            </a:r>
            <a:r>
              <a:rPr lang="fr-FR" noProof="0" dirty="0" err="1"/>
              <a:t>yy</a:t>
            </a:r>
            <a:endParaRPr lang="en-US" noProof="0" dirty="0"/>
          </a:p>
        </p:txBody>
      </p:sp>
      <p:sp>
        <p:nvSpPr>
          <p:cNvPr id="7" name="AutoShape 6"/>
          <p:cNvSpPr>
            <a:spLocks noChangeArrowheads="1"/>
          </p:cNvSpPr>
          <p:nvPr userDrawn="1"/>
        </p:nvSpPr>
        <p:spPr bwMode="auto">
          <a:xfrm>
            <a:off x="7162800" y="4995863"/>
            <a:ext cx="793750" cy="792162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AutoShape 8"/>
          <p:cNvSpPr>
            <a:spLocks noChangeArrowheads="1"/>
          </p:cNvSpPr>
          <p:nvPr userDrawn="1"/>
        </p:nvSpPr>
        <p:spPr bwMode="auto">
          <a:xfrm flipH="1" flipV="1">
            <a:off x="1042988" y="333375"/>
            <a:ext cx="793750" cy="792163"/>
          </a:xfrm>
          <a:custGeom>
            <a:avLst/>
            <a:gdLst>
              <a:gd name="G0" fmla="+- 8078 0 0"/>
              <a:gd name="G1" fmla="+- 17883 0 0"/>
              <a:gd name="G2" fmla="+- 0 0 0"/>
              <a:gd name="G3" fmla="*/ 8078 1 2"/>
              <a:gd name="G4" fmla="+- G3 10800 0"/>
              <a:gd name="G5" fmla="+- 21600 8078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78 0 G4"/>
              <a:gd name="G12" fmla="*/ G2 G10 G11"/>
              <a:gd name="T0" fmla="*/ 14839 w 21600"/>
              <a:gd name="T1" fmla="*/ 0 h 21600"/>
              <a:gd name="T2" fmla="*/ 8078 w 21600"/>
              <a:gd name="T3" fmla="*/ 0 h 21600"/>
              <a:gd name="T4" fmla="*/ 0 w 21600"/>
              <a:gd name="T5" fmla="*/ 8078 h 21600"/>
              <a:gd name="T6" fmla="*/ 0 w 21600"/>
              <a:gd name="T7" fmla="*/ 14839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9" y="0"/>
                </a:moveTo>
                <a:lnTo>
                  <a:pt x="8078" y="0"/>
                </a:lnTo>
                <a:lnTo>
                  <a:pt x="11795" y="0"/>
                </a:lnTo>
                <a:lnTo>
                  <a:pt x="11795" y="11795"/>
                </a:lnTo>
                <a:lnTo>
                  <a:pt x="0" y="11795"/>
                </a:lnTo>
                <a:lnTo>
                  <a:pt x="0" y="8078"/>
                </a:lnTo>
                <a:lnTo>
                  <a:pt x="0" y="14839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CBD300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9" name="Picture 7" descr="logo_Tarket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025" y="6092825"/>
            <a:ext cx="3154363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re 23"/>
          <p:cNvSpPr>
            <a:spLocks noGrp="1"/>
          </p:cNvSpPr>
          <p:nvPr>
            <p:ph type="title"/>
          </p:nvPr>
        </p:nvSpPr>
        <p:spPr>
          <a:xfrm>
            <a:off x="1549003" y="836613"/>
            <a:ext cx="4175125" cy="4176811"/>
          </a:xfrm>
          <a:ln w="19050">
            <a:solidFill>
              <a:srgbClr val="004588"/>
            </a:solidFill>
          </a:ln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8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238F2A-B34F-493B-823F-5FC0728EA26C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22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44525" y="1268413"/>
            <a:ext cx="3792538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89463" y="1268413"/>
            <a:ext cx="3794125" cy="4857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2A4A92-676C-489E-873A-649F8C1D395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2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34076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988840"/>
            <a:ext cx="4040188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34076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1988840"/>
            <a:ext cx="4041775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199C4D-C67B-408F-9941-E068105A314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/>
            <a:endParaRPr lang="en-US"/>
          </a:p>
        </p:txBody>
      </p:sp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644525" y="483608"/>
            <a:ext cx="7739063" cy="41549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82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82B514-78E0-4A47-8216-2EAA678E316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Line 12"/>
          <p:cNvSpPr>
            <a:spLocks noChangeShapeType="1"/>
          </p:cNvSpPr>
          <p:nvPr userDrawn="1"/>
        </p:nvSpPr>
        <p:spPr bwMode="auto">
          <a:xfrm>
            <a:off x="682625" y="1052513"/>
            <a:ext cx="7753350" cy="0"/>
          </a:xfrm>
          <a:prstGeom prst="line">
            <a:avLst/>
          </a:prstGeom>
          <a:noFill/>
          <a:ln w="12700">
            <a:solidFill>
              <a:srgbClr val="00458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28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2A308F-5CB7-45DF-9DB3-014841B246B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56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3008313" cy="115212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476672"/>
            <a:ext cx="5111750" cy="56494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628800"/>
            <a:ext cx="3008313" cy="44973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12F254-CD18-42C1-AA1D-A7BE03D527A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88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dd mmmm yyyy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07C7EB-D21F-4F52-A4A1-494259BA9AE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6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44525" y="483608"/>
            <a:ext cx="7739063" cy="41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err="1"/>
              <a:t>Cliquez</a:t>
            </a:r>
            <a:r>
              <a:rPr lang="en-US" dirty="0"/>
              <a:t> pour modifier le style du </a:t>
            </a:r>
            <a:r>
              <a:rPr lang="en-US" dirty="0" err="1"/>
              <a:t>titre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44525" y="1268413"/>
            <a:ext cx="7739063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Cliquez</a:t>
            </a:r>
            <a:r>
              <a:rPr lang="en-US" dirty="0"/>
              <a:t> pour modifier les styles du </a:t>
            </a:r>
            <a:r>
              <a:rPr lang="en-US" dirty="0" err="1"/>
              <a:t>texte</a:t>
            </a:r>
            <a:r>
              <a:rPr lang="en-US" dirty="0"/>
              <a:t> du masque</a:t>
            </a:r>
          </a:p>
          <a:p>
            <a:pPr lvl="1"/>
            <a:r>
              <a:rPr lang="en-US" dirty="0"/>
              <a:t>Deuxième </a:t>
            </a:r>
            <a:r>
              <a:rPr lang="en-US" dirty="0" err="1"/>
              <a:t>niveau</a:t>
            </a:r>
            <a:endParaRPr lang="en-US" dirty="0"/>
          </a:p>
          <a:p>
            <a:pPr lvl="2"/>
            <a:r>
              <a:rPr lang="en-US" dirty="0"/>
              <a:t>Troisième niveau</a:t>
            </a:r>
          </a:p>
          <a:p>
            <a:pPr lvl="3"/>
            <a:r>
              <a:rPr lang="en-US" dirty="0"/>
              <a:t>Quatrième niveau</a:t>
            </a:r>
          </a:p>
          <a:p>
            <a:pPr lvl="4"/>
            <a:r>
              <a:rPr lang="en-US" dirty="0" err="1"/>
              <a:t>Cinquième</a:t>
            </a:r>
            <a:r>
              <a:rPr lang="en-US" dirty="0"/>
              <a:t> </a:t>
            </a:r>
            <a:r>
              <a:rPr lang="en-US" dirty="0" err="1"/>
              <a:t>niveau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08850" y="6502400"/>
            <a:ext cx="1263650" cy="12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solidFill>
                  <a:srgbClr val="7B9BA1"/>
                </a:solidFill>
              </a:defRPr>
            </a:lvl1pPr>
          </a:lstStyle>
          <a:p>
            <a:r>
              <a:rPr lang="en-US"/>
              <a:t>dd mmmm yyyy</a:t>
            </a: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9863" y="6502400"/>
            <a:ext cx="3106737" cy="12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800">
                <a:solidFill>
                  <a:srgbClr val="7B9BA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48713" y="6456363"/>
            <a:ext cx="215900" cy="215900"/>
          </a:xfrm>
          <a:prstGeom prst="rect">
            <a:avLst/>
          </a:prstGeom>
          <a:solidFill>
            <a:srgbClr val="7B9BA1"/>
          </a:solidFill>
          <a:ln>
            <a:noFill/>
          </a:ln>
          <a:effectLst/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DBE5302B-3EB4-42D4-9271-1F0F53572F12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31" name="Picture 7" descr="logo_Tarkett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75" y="6375400"/>
            <a:ext cx="1619250" cy="31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AutoShape 10"/>
          <p:cNvSpPr>
            <a:spLocks noChangeArrowheads="1"/>
          </p:cNvSpPr>
          <p:nvPr/>
        </p:nvSpPr>
        <p:spPr bwMode="auto">
          <a:xfrm flipH="1" flipV="1">
            <a:off x="-177800" y="-176213"/>
            <a:ext cx="1033463" cy="1033463"/>
          </a:xfrm>
          <a:custGeom>
            <a:avLst/>
            <a:gdLst>
              <a:gd name="G0" fmla="+- 8062 0 0"/>
              <a:gd name="G1" fmla="+- 17883 0 0"/>
              <a:gd name="G2" fmla="+- 0 0 0"/>
              <a:gd name="G3" fmla="*/ 8062 1 2"/>
              <a:gd name="G4" fmla="+- G3 10800 0"/>
              <a:gd name="G5" fmla="+- 21600 8062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62 0 G4"/>
              <a:gd name="G12" fmla="*/ G2 G10 G11"/>
              <a:gd name="T0" fmla="*/ 14831 w 21600"/>
              <a:gd name="T1" fmla="*/ 0 h 21600"/>
              <a:gd name="T2" fmla="*/ 8062 w 21600"/>
              <a:gd name="T3" fmla="*/ 0 h 21600"/>
              <a:gd name="T4" fmla="*/ 0 w 21600"/>
              <a:gd name="T5" fmla="*/ 8062 h 21600"/>
              <a:gd name="T6" fmla="*/ 0 w 21600"/>
              <a:gd name="T7" fmla="*/ 14831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1" y="0"/>
                </a:moveTo>
                <a:lnTo>
                  <a:pt x="8062" y="0"/>
                </a:lnTo>
                <a:lnTo>
                  <a:pt x="11779" y="0"/>
                </a:lnTo>
                <a:lnTo>
                  <a:pt x="11779" y="11779"/>
                </a:lnTo>
                <a:lnTo>
                  <a:pt x="0" y="11779"/>
                </a:lnTo>
                <a:lnTo>
                  <a:pt x="0" y="8062"/>
                </a:lnTo>
                <a:lnTo>
                  <a:pt x="0" y="14831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/>
          </a:p>
        </p:txBody>
      </p:sp>
      <p:sp>
        <p:nvSpPr>
          <p:cNvPr id="1037" name="Text Box 13"/>
          <p:cNvSpPr txBox="1">
            <a:spLocks noChangeArrowheads="1"/>
          </p:cNvSpPr>
          <p:nvPr/>
        </p:nvSpPr>
        <p:spPr bwMode="auto">
          <a:xfrm rot="-54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>
                <a:solidFill>
                  <a:srgbClr val="000000"/>
                </a:solidFill>
              </a:rPr>
              <a:t>Tarkett – All rights reserved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00458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130000"/>
        </a:spcBef>
        <a:spcAft>
          <a:spcPct val="0"/>
        </a:spcAft>
        <a:buSzPct val="110000"/>
        <a:buFont typeface="Wingdings" pitchFamily="2" charset="2"/>
        <a:buChar char="¨"/>
        <a:defRPr sz="2000" b="1">
          <a:solidFill>
            <a:srgbClr val="004588"/>
          </a:solidFill>
          <a:latin typeface="+mn-lt"/>
          <a:ea typeface="+mn-ea"/>
          <a:cs typeface="+mn-cs"/>
        </a:defRPr>
      </a:lvl1pPr>
      <a:lvl2pPr marL="617538" indent="-268288" algn="l" rtl="0" eaLnBrk="1" fontAlgn="base" hangingPunct="1">
        <a:spcBef>
          <a:spcPct val="70000"/>
        </a:spcBef>
        <a:spcAft>
          <a:spcPct val="0"/>
        </a:spcAft>
        <a:buClr>
          <a:srgbClr val="CBD300"/>
        </a:buClr>
        <a:buFont typeface="Wingdings 2" pitchFamily="18" charset="2"/>
        <a:buChar char="¢"/>
        <a:defRPr sz="1600">
          <a:solidFill>
            <a:srgbClr val="002738"/>
          </a:solidFill>
          <a:latin typeface="+mn-lt"/>
          <a:cs typeface="+mn-cs"/>
        </a:defRPr>
      </a:lvl2pPr>
      <a:lvl3pPr marL="862013" indent="-2428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7B9BA1"/>
        </a:buClr>
        <a:buSzPct val="110000"/>
        <a:buFont typeface="Wingdings" pitchFamily="2" charset="2"/>
        <a:buChar char="n"/>
        <a:defRPr sz="1400">
          <a:solidFill>
            <a:srgbClr val="002738"/>
          </a:solidFill>
          <a:latin typeface="+mn-lt"/>
          <a:cs typeface="+mn-cs"/>
        </a:defRPr>
      </a:lvl3pPr>
      <a:lvl4pPr marL="1108075" indent="-2444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rgbClr val="7B9BA1"/>
        </a:buClr>
        <a:buFont typeface="Wingdings" pitchFamily="2" charset="2"/>
        <a:buChar char="¨"/>
        <a:defRPr sz="1200">
          <a:solidFill>
            <a:srgbClr val="002738"/>
          </a:solidFill>
          <a:latin typeface="+mn-lt"/>
          <a:cs typeface="+mn-cs"/>
        </a:defRPr>
      </a:lvl4pPr>
      <a:lvl5pPr marL="13160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rgbClr val="002738"/>
          </a:solidFill>
          <a:latin typeface="+mn-lt"/>
          <a:cs typeface="+mn-cs"/>
        </a:defRPr>
      </a:lvl5pPr>
      <a:lvl6pPr marL="17732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6pPr>
      <a:lvl7pPr marL="22304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7pPr>
      <a:lvl8pPr marL="26876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8pPr>
      <a:lvl9pPr marL="31448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44525" y="483608"/>
            <a:ext cx="7739063" cy="41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err="1"/>
              <a:t>Cliquez</a:t>
            </a:r>
            <a:r>
              <a:rPr lang="en-US" dirty="0"/>
              <a:t> pour modifier le style du </a:t>
            </a:r>
            <a:r>
              <a:rPr lang="en-US" dirty="0" err="1"/>
              <a:t>titre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44525" y="1268413"/>
            <a:ext cx="7739063" cy="485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Cliquez</a:t>
            </a:r>
            <a:r>
              <a:rPr lang="en-US" dirty="0"/>
              <a:t> pour modifier les styles du </a:t>
            </a:r>
            <a:r>
              <a:rPr lang="en-US" dirty="0" err="1"/>
              <a:t>texte</a:t>
            </a:r>
            <a:r>
              <a:rPr lang="en-US" dirty="0"/>
              <a:t> du masque</a:t>
            </a:r>
          </a:p>
          <a:p>
            <a:pPr lvl="1"/>
            <a:r>
              <a:rPr lang="en-US" dirty="0"/>
              <a:t>Deuxième </a:t>
            </a:r>
            <a:r>
              <a:rPr lang="en-US" dirty="0" err="1"/>
              <a:t>niveau</a:t>
            </a:r>
            <a:endParaRPr lang="en-US" dirty="0"/>
          </a:p>
          <a:p>
            <a:pPr lvl="2"/>
            <a:r>
              <a:rPr lang="en-US" dirty="0"/>
              <a:t>Troisième niveau</a:t>
            </a:r>
          </a:p>
          <a:p>
            <a:pPr lvl="3"/>
            <a:r>
              <a:rPr lang="en-US" dirty="0"/>
              <a:t>Quatrième niveau</a:t>
            </a:r>
          </a:p>
          <a:p>
            <a:pPr lvl="4"/>
            <a:r>
              <a:rPr lang="en-US" dirty="0" err="1"/>
              <a:t>Cinquième</a:t>
            </a:r>
            <a:r>
              <a:rPr lang="en-US" dirty="0"/>
              <a:t> </a:t>
            </a:r>
            <a:r>
              <a:rPr lang="en-US" dirty="0" err="1"/>
              <a:t>niveau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308850" y="6502400"/>
            <a:ext cx="1263650" cy="12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  <a:spAutoFit/>
          </a:bodyPr>
          <a:lstStyle>
            <a:lvl1pPr algn="r">
              <a:defRPr sz="800">
                <a:solidFill>
                  <a:srgbClr val="7B9BA1"/>
                </a:solidFill>
              </a:defRPr>
            </a:lvl1pPr>
          </a:lstStyle>
          <a:p>
            <a:fld id="{4BE81086-5150-489C-8BF0-8320A47ABD6B}" type="datetime1">
              <a:rPr lang="en-US" smtClean="0"/>
              <a:pPr/>
              <a:t>1/4/2017</a:t>
            </a:fld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69863" y="6502400"/>
            <a:ext cx="3106737" cy="122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6000" tIns="0" rIns="3600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800">
                <a:solidFill>
                  <a:srgbClr val="7B9BA1"/>
                </a:solidFill>
              </a:defRPr>
            </a:lvl1pPr>
          </a:lstStyle>
          <a:p>
            <a:r>
              <a:rPr lang="en-US"/>
              <a:t>TNA Talent Strategy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48713" y="6456363"/>
            <a:ext cx="215900" cy="215900"/>
          </a:xfrm>
          <a:prstGeom prst="rect">
            <a:avLst/>
          </a:prstGeom>
          <a:solidFill>
            <a:srgbClr val="7B9BA1"/>
          </a:solidFill>
          <a:ln>
            <a:noFill/>
          </a:ln>
          <a:effectLst/>
        </p:spPr>
        <p:txBody>
          <a:bodyPr vert="horz" wrap="none" lIns="0" tIns="0" rIns="0" bIns="0" numCol="1" anchor="ctr" anchorCtr="1" compatLnSpc="1">
            <a:prstTxWarp prst="textNoShape">
              <a:avLst/>
            </a:prstTxWarp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DBE5302B-3EB4-42D4-9271-1F0F53572F12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031" name="Picture 7" descr="logo_Tarkett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75" y="6375400"/>
            <a:ext cx="1619250" cy="31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AutoShape 10"/>
          <p:cNvSpPr>
            <a:spLocks noChangeArrowheads="1"/>
          </p:cNvSpPr>
          <p:nvPr/>
        </p:nvSpPr>
        <p:spPr bwMode="auto">
          <a:xfrm flipH="1" flipV="1">
            <a:off x="-177800" y="-176213"/>
            <a:ext cx="1033463" cy="1033463"/>
          </a:xfrm>
          <a:custGeom>
            <a:avLst/>
            <a:gdLst>
              <a:gd name="G0" fmla="+- 8062 0 0"/>
              <a:gd name="G1" fmla="+- 17883 0 0"/>
              <a:gd name="G2" fmla="+- 0 0 0"/>
              <a:gd name="G3" fmla="*/ 8062 1 2"/>
              <a:gd name="G4" fmla="+- G3 10800 0"/>
              <a:gd name="G5" fmla="+- 21600 8062 17883"/>
              <a:gd name="G6" fmla="+- 17883 0 0"/>
              <a:gd name="G7" fmla="*/ G6 1 2"/>
              <a:gd name="G8" fmla="*/ 17883 2 1"/>
              <a:gd name="G9" fmla="+- G8 0 21600"/>
              <a:gd name="G10" fmla="+- G5 0 G4"/>
              <a:gd name="G11" fmla="+- 8062 0 G4"/>
              <a:gd name="G12" fmla="*/ G2 G10 G11"/>
              <a:gd name="T0" fmla="*/ 14831 w 21600"/>
              <a:gd name="T1" fmla="*/ 0 h 21600"/>
              <a:gd name="T2" fmla="*/ 8062 w 21600"/>
              <a:gd name="T3" fmla="*/ 0 h 21600"/>
              <a:gd name="T4" fmla="*/ 0 w 21600"/>
              <a:gd name="T5" fmla="*/ 8062 h 21600"/>
              <a:gd name="T6" fmla="*/ 0 w 21600"/>
              <a:gd name="T7" fmla="*/ 14831 h 21600"/>
              <a:gd name="T8" fmla="*/ 0 w 21600"/>
              <a:gd name="T9" fmla="*/ 21600 h 21600"/>
              <a:gd name="T10" fmla="*/ 8942 w 21600"/>
              <a:gd name="T11" fmla="*/ 17883 h 21600"/>
              <a:gd name="T12" fmla="*/ 17883 w 21600"/>
              <a:gd name="T13" fmla="*/ 8942 h 21600"/>
              <a:gd name="T14" fmla="*/ 21600 w 21600"/>
              <a:gd name="T15" fmla="*/ 0 h 21600"/>
              <a:gd name="T16" fmla="*/ 17694720 60000 65536"/>
              <a:gd name="T17" fmla="*/ 11796480 60000 65536"/>
              <a:gd name="T18" fmla="*/ 17694720 60000 65536"/>
              <a:gd name="T19" fmla="*/ 11796480 60000 65536"/>
              <a:gd name="T20" fmla="*/ 5898240 60000 65536"/>
              <a:gd name="T21" fmla="*/ 5898240 60000 65536"/>
              <a:gd name="T22" fmla="*/ 0 60000 65536"/>
              <a:gd name="T23" fmla="*/ 0 60000 65536"/>
              <a:gd name="T24" fmla="*/ G12 w 21600"/>
              <a:gd name="T25" fmla="*/ G5 h 21600"/>
              <a:gd name="T26" fmla="*/ G1 w 21600"/>
              <a:gd name="T27" fmla="*/ G1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4831" y="0"/>
                </a:moveTo>
                <a:lnTo>
                  <a:pt x="8062" y="0"/>
                </a:lnTo>
                <a:lnTo>
                  <a:pt x="11779" y="0"/>
                </a:lnTo>
                <a:lnTo>
                  <a:pt x="11779" y="11779"/>
                </a:lnTo>
                <a:lnTo>
                  <a:pt x="0" y="11779"/>
                </a:lnTo>
                <a:lnTo>
                  <a:pt x="0" y="8062"/>
                </a:lnTo>
                <a:lnTo>
                  <a:pt x="0" y="14831"/>
                </a:lnTo>
                <a:lnTo>
                  <a:pt x="0" y="21600"/>
                </a:lnTo>
                <a:lnTo>
                  <a:pt x="0" y="17883"/>
                </a:lnTo>
                <a:lnTo>
                  <a:pt x="17883" y="17883"/>
                </a:lnTo>
                <a:lnTo>
                  <a:pt x="17883" y="0"/>
                </a:lnTo>
                <a:lnTo>
                  <a:pt x="21600" y="0"/>
                </a:lnTo>
                <a:close/>
              </a:path>
            </a:pathLst>
          </a:custGeom>
          <a:solidFill>
            <a:srgbClr val="004588"/>
          </a:solidFill>
          <a:ln>
            <a:noFill/>
          </a:ln>
          <a:effectLst/>
        </p:spPr>
        <p:txBody>
          <a:bodyPr rot="10800000" wrap="none" lIns="0" tIns="0" rIns="0" bIns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37" name="Text Box 13"/>
          <p:cNvSpPr txBox="1">
            <a:spLocks noChangeArrowheads="1"/>
          </p:cNvSpPr>
          <p:nvPr/>
        </p:nvSpPr>
        <p:spPr bwMode="auto">
          <a:xfrm rot="-5400000">
            <a:off x="8355013" y="5646737"/>
            <a:ext cx="1112838" cy="106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18000" bIns="0">
            <a:spAutoFit/>
          </a:bodyPr>
          <a:lstStyle/>
          <a:p>
            <a:r>
              <a:rPr lang="en-US" sz="700" dirty="0">
                <a:solidFill>
                  <a:srgbClr val="000000"/>
                </a:solidFill>
              </a:rPr>
              <a:t>Tarkett –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418969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rgbClr val="00458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Tahoma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130000"/>
        </a:spcBef>
        <a:spcAft>
          <a:spcPct val="0"/>
        </a:spcAft>
        <a:buSzPct val="110000"/>
        <a:buFont typeface="Wingdings" pitchFamily="2" charset="2"/>
        <a:buChar char="¨"/>
        <a:defRPr sz="2000" b="1">
          <a:solidFill>
            <a:srgbClr val="004588"/>
          </a:solidFill>
          <a:latin typeface="+mn-lt"/>
          <a:ea typeface="+mn-ea"/>
          <a:cs typeface="+mn-cs"/>
        </a:defRPr>
      </a:lvl1pPr>
      <a:lvl2pPr marL="617538" indent="-268288" algn="l" rtl="0" eaLnBrk="1" fontAlgn="base" hangingPunct="1">
        <a:spcBef>
          <a:spcPct val="70000"/>
        </a:spcBef>
        <a:spcAft>
          <a:spcPct val="0"/>
        </a:spcAft>
        <a:buClr>
          <a:srgbClr val="CBD300"/>
        </a:buClr>
        <a:buFont typeface="Wingdings 2" pitchFamily="18" charset="2"/>
        <a:buChar char="¢"/>
        <a:defRPr sz="1600">
          <a:solidFill>
            <a:srgbClr val="002738"/>
          </a:solidFill>
          <a:latin typeface="+mn-lt"/>
          <a:cs typeface="+mn-cs"/>
        </a:defRPr>
      </a:lvl2pPr>
      <a:lvl3pPr marL="862013" indent="-242888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7B9BA1"/>
        </a:buClr>
        <a:buSzPct val="110000"/>
        <a:buFont typeface="Wingdings" pitchFamily="2" charset="2"/>
        <a:buChar char="n"/>
        <a:defRPr sz="1400">
          <a:solidFill>
            <a:srgbClr val="002738"/>
          </a:solidFill>
          <a:latin typeface="+mn-lt"/>
          <a:cs typeface="+mn-cs"/>
        </a:defRPr>
      </a:lvl3pPr>
      <a:lvl4pPr marL="1108075" indent="-2444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Clr>
          <a:srgbClr val="7B9BA1"/>
        </a:buClr>
        <a:buFont typeface="Wingdings" pitchFamily="2" charset="2"/>
        <a:buChar char="¨"/>
        <a:defRPr sz="1200">
          <a:solidFill>
            <a:srgbClr val="002738"/>
          </a:solidFill>
          <a:latin typeface="+mn-lt"/>
          <a:cs typeface="+mn-cs"/>
        </a:defRPr>
      </a:lvl4pPr>
      <a:lvl5pPr marL="13160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rgbClr val="002738"/>
          </a:solidFill>
          <a:latin typeface="+mn-lt"/>
          <a:cs typeface="+mn-cs"/>
        </a:defRPr>
      </a:lvl5pPr>
      <a:lvl6pPr marL="17732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6pPr>
      <a:lvl7pPr marL="22304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7pPr>
      <a:lvl8pPr marL="26876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8pPr>
      <a:lvl9pPr marL="3144838" indent="-206375" algn="l" rtl="0" eaLnBrk="1" fontAlgn="base" hangingPunct="1">
        <a:lnSpc>
          <a:spcPct val="120000"/>
        </a:lnSpc>
        <a:spcBef>
          <a:spcPct val="15000"/>
        </a:spcBef>
        <a:spcAft>
          <a:spcPct val="0"/>
        </a:spcAft>
        <a:buFont typeface="Wingdings" pitchFamily="2" charset="2"/>
        <a:buChar char="n"/>
        <a:defRPr sz="1000">
          <a:solidFill>
            <a:schemeClr val="accent2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18.xml"/><Relationship Id="rId4" Type="http://schemas.openxmlformats.org/officeDocument/2006/relationships/chart" Target="../charts/char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Joline Manning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TNA Steering Committee Meeting</a:t>
            </a:r>
            <a:br>
              <a:rPr lang="en-US" dirty="0"/>
            </a:br>
            <a:r>
              <a:rPr lang="en-US" dirty="0"/>
              <a:t>December 2015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Human Resources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39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TNA Recruiting Metrics </a:t>
            </a:r>
            <a:br>
              <a:rPr lang="en-US" dirty="0"/>
            </a:br>
            <a:r>
              <a:rPr lang="en-US" dirty="0"/>
              <a:t>Salaried Open Position – 12/1/15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10</a:t>
            </a:fld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11" name="Content Placeholder 6"/>
          <p:cNvGraphicFramePr>
            <a:graphicFrameLocks/>
          </p:cNvGraphicFramePr>
          <p:nvPr>
            <p:extLst/>
          </p:nvPr>
        </p:nvGraphicFramePr>
        <p:xfrm>
          <a:off x="3563888" y="1700805"/>
          <a:ext cx="4917839" cy="1512170"/>
        </p:xfrm>
        <a:graphic>
          <a:graphicData uri="http://schemas.openxmlformats.org/drawingml/2006/table">
            <a:tbl>
              <a:tblPr/>
              <a:tblGrid>
                <a:gridCol w="7377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56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11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932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5881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New/ Backfill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 Title – Open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over 100 days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3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Remote (TX)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Business Manager, </a:t>
                      </a:r>
                      <a:r>
                        <a:rPr lang="en-US" sz="105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 days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9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Yarn Supervisor, </a:t>
                      </a:r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 days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9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Graphic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Designer, </a:t>
                      </a:r>
                      <a:r>
                        <a:rPr lang="en-US" sz="105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 days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97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 Project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05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Mgr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05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 days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4" name="Chart 13"/>
          <p:cNvGraphicFramePr/>
          <p:nvPr>
            <p:extLst/>
          </p:nvPr>
        </p:nvGraphicFramePr>
        <p:xfrm>
          <a:off x="4788024" y="3645024"/>
          <a:ext cx="2520826" cy="22221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962984"/>
              </p:ext>
            </p:extLst>
          </p:nvPr>
        </p:nvGraphicFramePr>
        <p:xfrm>
          <a:off x="265981" y="1412768"/>
          <a:ext cx="3081884" cy="4520835"/>
        </p:xfrm>
        <a:graphic>
          <a:graphicData uri="http://schemas.openxmlformats.org/drawingml/2006/table">
            <a:tbl>
              <a:tblPr/>
              <a:tblGrid>
                <a:gridCol w="12456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78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83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# of Days Open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Open Roles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Maintenance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Residential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Supply Chain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 &amp; 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Support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Development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8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62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BACK-UP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dd mmmm yyyy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ECE7C7F-3901-412F-BEB1-8A235D09B4A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7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Diversity Dashboard – Race-Resilient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12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4765228" y="3901338"/>
          <a:ext cx="419938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221947" y="3881438"/>
          <a:ext cx="441806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/>
          </p:nvPr>
        </p:nvGraphicFramePr>
        <p:xfrm>
          <a:off x="4779648" y="1064051"/>
          <a:ext cx="418496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/>
          </p:nvPr>
        </p:nvGraphicFramePr>
        <p:xfrm>
          <a:off x="221947" y="1064051"/>
          <a:ext cx="442044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048868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Diversity Dashboard – Race—Soft Surface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13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251519" y="1142634"/>
          <a:ext cx="441904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/>
          </p:nvPr>
        </p:nvGraphicFramePr>
        <p:xfrm>
          <a:off x="251519" y="3934200"/>
          <a:ext cx="4391460" cy="2690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/>
          </p:nvPr>
        </p:nvGraphicFramePr>
        <p:xfrm>
          <a:off x="4750735" y="3929063"/>
          <a:ext cx="4213878" cy="2695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4750735" y="1120903"/>
          <a:ext cx="4213878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698552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Soft Surface Recruiting Metrics </a:t>
            </a:r>
            <a:br>
              <a:rPr lang="en-US" dirty="0"/>
            </a:br>
            <a:r>
              <a:rPr lang="en-US" dirty="0"/>
              <a:t>Salaried Filled Position – 12/1/2015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14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7806449"/>
              </p:ext>
            </p:extLst>
          </p:nvPr>
        </p:nvGraphicFramePr>
        <p:xfrm>
          <a:off x="467544" y="1268763"/>
          <a:ext cx="2962530" cy="2664540"/>
        </p:xfrm>
        <a:graphic>
          <a:graphicData uri="http://schemas.openxmlformats.org/drawingml/2006/table">
            <a:tbl>
              <a:tblPr/>
              <a:tblGrid>
                <a:gridCol w="1403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94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885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# of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Days to Fill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2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Support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EHS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64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28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37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WCM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65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539510"/>
              </p:ext>
            </p:extLst>
          </p:nvPr>
        </p:nvGraphicFramePr>
        <p:xfrm>
          <a:off x="395536" y="4806204"/>
          <a:ext cx="3604963" cy="1287092"/>
        </p:xfrm>
        <a:graphic>
          <a:graphicData uri="http://schemas.openxmlformats.org/drawingml/2006/table">
            <a:tbl>
              <a:tblPr/>
              <a:tblGrid>
                <a:gridCol w="18543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76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29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0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Hires by Source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 to Fill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Filled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225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272,040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3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$      8,771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3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Fixed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15,083 </a:t>
                      </a:r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43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295,894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9" name="Chart 18"/>
          <p:cNvGraphicFramePr>
            <a:graphicFrameLocks/>
          </p:cNvGraphicFramePr>
          <p:nvPr>
            <p:extLst/>
          </p:nvPr>
        </p:nvGraphicFramePr>
        <p:xfrm>
          <a:off x="4000500" y="127805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Chart 19"/>
          <p:cNvGraphicFramePr>
            <a:graphicFrameLocks/>
          </p:cNvGraphicFramePr>
          <p:nvPr>
            <p:extLst/>
          </p:nvPr>
        </p:nvGraphicFramePr>
        <p:xfrm>
          <a:off x="4000500" y="3759199"/>
          <a:ext cx="4660107" cy="2913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53347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Soft Surface Recruiting Metrics </a:t>
            </a:r>
            <a:br>
              <a:rPr lang="en-US" dirty="0"/>
            </a:br>
            <a:r>
              <a:rPr lang="en-US" dirty="0"/>
              <a:t>Salaried Open Position – 12/1/2015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15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0" name="Content Placeholder 6"/>
          <p:cNvGraphicFramePr>
            <a:graphicFrameLocks/>
          </p:cNvGraphicFramePr>
          <p:nvPr>
            <p:extLst/>
          </p:nvPr>
        </p:nvGraphicFramePr>
        <p:xfrm>
          <a:off x="3059832" y="1268760"/>
          <a:ext cx="5400600" cy="417466"/>
        </p:xfrm>
        <a:graphic>
          <a:graphicData uri="http://schemas.openxmlformats.org/drawingml/2006/table">
            <a:tbl>
              <a:tblPr/>
              <a:tblGrid>
                <a:gridCol w="792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5973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New/ 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 Title – Director &amp;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Above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493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Content Placeholder 11"/>
          <p:cNvGraphicFramePr>
            <a:graphicFrameLocks/>
          </p:cNvGraphicFramePr>
          <p:nvPr>
            <p:extLst/>
          </p:nvPr>
        </p:nvGraphicFramePr>
        <p:xfrm>
          <a:off x="323528" y="1268760"/>
          <a:ext cx="2448271" cy="3312367"/>
        </p:xfrm>
        <a:graphic>
          <a:graphicData uri="http://schemas.openxmlformats.org/drawingml/2006/table">
            <a:tbl>
              <a:tblPr/>
              <a:tblGrid>
                <a:gridCol w="979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44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44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508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Open Roles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# of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Days Open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Sales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4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Support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7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Average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1" name="Content Placeholder 6"/>
          <p:cNvGraphicFramePr>
            <a:graphicFrameLocks/>
          </p:cNvGraphicFramePr>
          <p:nvPr>
            <p:extLst/>
          </p:nvPr>
        </p:nvGraphicFramePr>
        <p:xfrm>
          <a:off x="3059832" y="1988840"/>
          <a:ext cx="5400600" cy="936103"/>
        </p:xfrm>
        <a:graphic>
          <a:graphicData uri="http://schemas.openxmlformats.org/drawingml/2006/table">
            <a:tbl>
              <a:tblPr/>
              <a:tblGrid>
                <a:gridCol w="792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1643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New/ Backfill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 Title – Open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over 100 days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2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Backfill 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Accountant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22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Project Manager: Hospitality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4" name="Chart 13"/>
          <p:cNvGraphicFramePr/>
          <p:nvPr>
            <p:extLst/>
          </p:nvPr>
        </p:nvGraphicFramePr>
        <p:xfrm>
          <a:off x="3851920" y="3356992"/>
          <a:ext cx="2736304" cy="1656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3160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Resilient Recruiting Metrics </a:t>
            </a:r>
            <a:br>
              <a:rPr lang="en-US" dirty="0"/>
            </a:br>
            <a:r>
              <a:rPr lang="en-US" dirty="0"/>
              <a:t>Salaried Filled Position – 12/7/15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16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6520817"/>
              </p:ext>
            </p:extLst>
          </p:nvPr>
        </p:nvGraphicFramePr>
        <p:xfrm>
          <a:off x="644525" y="1142860"/>
          <a:ext cx="2795636" cy="3627120"/>
        </p:xfrm>
        <a:graphic>
          <a:graphicData uri="http://schemas.openxmlformats.org/drawingml/2006/table">
            <a:tbl>
              <a:tblPr/>
              <a:tblGrid>
                <a:gridCol w="19135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2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863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# of Days to Accepted Offer (fill)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 Resources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Residential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Development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Supply Chain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 &amp; 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WCM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/>
        </p:nvGraphicFramePr>
        <p:xfrm>
          <a:off x="3699398" y="1158139"/>
          <a:ext cx="5184576" cy="2478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3995936" y="3688349"/>
          <a:ext cx="4968677" cy="27680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063312"/>
              </p:ext>
            </p:extLst>
          </p:nvPr>
        </p:nvGraphicFramePr>
        <p:xfrm>
          <a:off x="467544" y="5045898"/>
          <a:ext cx="3312369" cy="952500"/>
        </p:xfrm>
        <a:graphic>
          <a:graphicData uri="http://schemas.openxmlformats.org/drawingml/2006/table">
            <a:tbl>
              <a:tblPr/>
              <a:tblGrid>
                <a:gridCol w="13442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5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Hires by Source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 to Fill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Filled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1,222,696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3,485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Fixed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21,400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1,247,581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9996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Resilient Recruiting Metrics </a:t>
            </a:r>
            <a:br>
              <a:rPr lang="en-US" dirty="0"/>
            </a:br>
            <a:r>
              <a:rPr lang="en-US" dirty="0"/>
              <a:t>Salaried Open Position – 12/1/15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17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0" name="Content Placeholder 6"/>
          <p:cNvGraphicFramePr>
            <a:graphicFrameLocks/>
          </p:cNvGraphicFramePr>
          <p:nvPr>
            <p:extLst/>
          </p:nvPr>
        </p:nvGraphicFramePr>
        <p:xfrm>
          <a:off x="3059832" y="1268760"/>
          <a:ext cx="5400600" cy="255973"/>
        </p:xfrm>
        <a:graphic>
          <a:graphicData uri="http://schemas.openxmlformats.org/drawingml/2006/table">
            <a:tbl>
              <a:tblPr/>
              <a:tblGrid>
                <a:gridCol w="7920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5973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New/ 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 Title – Director &amp;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Above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" name="Chart 13"/>
          <p:cNvGraphicFramePr/>
          <p:nvPr>
            <p:extLst/>
          </p:nvPr>
        </p:nvGraphicFramePr>
        <p:xfrm>
          <a:off x="4211960" y="3789040"/>
          <a:ext cx="2255912" cy="1646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ontent Placeholder 6"/>
          <p:cNvGraphicFramePr>
            <a:graphicFrameLocks/>
          </p:cNvGraphicFramePr>
          <p:nvPr>
            <p:extLst/>
          </p:nvPr>
        </p:nvGraphicFramePr>
        <p:xfrm>
          <a:off x="3059832" y="1989528"/>
          <a:ext cx="5364745" cy="765493"/>
        </p:xfrm>
        <a:graphic>
          <a:graphicData uri="http://schemas.openxmlformats.org/drawingml/2006/table">
            <a:tbl>
              <a:tblPr/>
              <a:tblGrid>
                <a:gridCol w="7562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4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7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360"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New/ Backfill</a:t>
                      </a: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  Title – Open</a:t>
                      </a:r>
                      <a:r>
                        <a:rPr lang="en-US" sz="12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over 100 days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Remote (TX)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Backfill</a:t>
                      </a: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Regional</a:t>
                      </a:r>
                      <a:r>
                        <a:rPr lang="en-US" sz="105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Business Manager, </a:t>
                      </a:r>
                      <a:r>
                        <a:rPr lang="en-US" sz="105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 days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85" marR="1085" marT="108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9613079"/>
              </p:ext>
            </p:extLst>
          </p:nvPr>
        </p:nvGraphicFramePr>
        <p:xfrm>
          <a:off x="169863" y="1268760"/>
          <a:ext cx="2673945" cy="3888437"/>
        </p:xfrm>
        <a:graphic>
          <a:graphicData uri="http://schemas.openxmlformats.org/drawingml/2006/table">
            <a:tbl>
              <a:tblPr/>
              <a:tblGrid>
                <a:gridCol w="1168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9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6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39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# of Days Open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Open Roles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Residential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868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Development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Supply Chain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 Resources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Maintenance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13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7460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Turnover Calculation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18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9" name="Picture 8"/>
          <p:cNvPicPr/>
          <p:nvPr/>
        </p:nvPicPr>
        <p:blipFill rotWithShape="1">
          <a:blip r:embed="rId2"/>
          <a:srcRect l="210" t="6956" r="32357" b="4366"/>
          <a:stretch/>
        </p:blipFill>
        <p:spPr bwMode="auto">
          <a:xfrm>
            <a:off x="184090" y="1177010"/>
            <a:ext cx="6231732" cy="4104456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H="1">
            <a:off x="3419873" y="2204864"/>
            <a:ext cx="3600399" cy="1944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84642" y="1194078"/>
            <a:ext cx="1816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</a:rPr>
              <a:t>YTD TNA Turnover is calculated by dividing total terminations by average number of associates on payroll during that month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628456" y="4082494"/>
            <a:ext cx="3447998" cy="872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002457" y="2980777"/>
            <a:ext cx="18160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</a:rPr>
              <a:t>Annualized TNA Turnover is calculated by dividing total terminations by average number of associates on payroll during that month * 12 divided by total data collection months</a:t>
            </a:r>
          </a:p>
        </p:txBody>
      </p:sp>
    </p:spTree>
    <p:extLst>
      <p:ext uri="{BB962C8B-B14F-4D97-AF65-F5344CB8AC3E}">
        <p14:creationId xmlns:p14="http://schemas.microsoft.com/office/powerpoint/2010/main" val="1368675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Turnover Benchmark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98046" y="260648"/>
            <a:ext cx="2313906" cy="107537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050" dirty="0"/>
              <a:t>National Turnover 24.63%</a:t>
            </a:r>
          </a:p>
          <a:p>
            <a:pPr>
              <a:spcBef>
                <a:spcPts val="0"/>
              </a:spcBef>
            </a:pPr>
            <a:r>
              <a:rPr lang="en-US" sz="1050" dirty="0"/>
              <a:t>Ohio 21.32%</a:t>
            </a:r>
          </a:p>
          <a:p>
            <a:pPr>
              <a:spcBef>
                <a:spcPts val="0"/>
              </a:spcBef>
            </a:pPr>
            <a:r>
              <a:rPr lang="en-US" sz="1050" dirty="0"/>
              <a:t>Alabama 30.08%</a:t>
            </a:r>
          </a:p>
          <a:p>
            <a:pPr>
              <a:spcBef>
                <a:spcPts val="0"/>
              </a:spcBef>
            </a:pPr>
            <a:r>
              <a:rPr lang="en-US" sz="1050" dirty="0"/>
              <a:t>Georgia 29.24%</a:t>
            </a:r>
          </a:p>
          <a:p>
            <a:pPr>
              <a:spcBef>
                <a:spcPts val="0"/>
              </a:spcBef>
            </a:pPr>
            <a:endParaRPr lang="en-US" sz="1050" dirty="0"/>
          </a:p>
          <a:p>
            <a:pPr>
              <a:spcBef>
                <a:spcPts val="0"/>
              </a:spcBef>
            </a:pPr>
            <a:endParaRPr lang="en-US" sz="1050" dirty="0"/>
          </a:p>
          <a:p>
            <a:pPr>
              <a:spcBef>
                <a:spcPts val="0"/>
              </a:spcBef>
            </a:pPr>
            <a:endParaRPr lang="en-US" sz="1050" dirty="0"/>
          </a:p>
          <a:p>
            <a:pPr marL="0" indent="0">
              <a:spcBef>
                <a:spcPts val="0"/>
              </a:spcBef>
              <a:buNone/>
            </a:pPr>
            <a:endParaRPr lang="en-US" sz="105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3681" t="5201" r="12995" b="3801"/>
          <a:stretch/>
        </p:blipFill>
        <p:spPr>
          <a:xfrm>
            <a:off x="3255003" y="1186536"/>
            <a:ext cx="5855130" cy="52548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56555" t="12282" r="21814" b="4405"/>
          <a:stretch/>
        </p:blipFill>
        <p:spPr>
          <a:xfrm>
            <a:off x="228230" y="1078975"/>
            <a:ext cx="3224583" cy="549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59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471" y="248789"/>
            <a:ext cx="7739063" cy="415498"/>
          </a:xfrm>
        </p:spPr>
        <p:txBody>
          <a:bodyPr/>
          <a:lstStyle/>
          <a:p>
            <a:pPr algn="ctr"/>
            <a:r>
              <a:rPr lang="en-US" dirty="0"/>
              <a:t>Headcount – December 1, 2015-TNA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993101"/>
              </p:ext>
            </p:extLst>
          </p:nvPr>
        </p:nvGraphicFramePr>
        <p:xfrm>
          <a:off x="35496" y="908720"/>
          <a:ext cx="9043960" cy="5833319"/>
        </p:xfrm>
        <a:graphic>
          <a:graphicData uri="http://schemas.openxmlformats.org/drawingml/2006/table">
            <a:tbl>
              <a:tblPr/>
              <a:tblGrid>
                <a:gridCol w="8472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31404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272423">
                <a:tc rowSpan="2"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Functional Department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CO-Solon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Waterloo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Farnham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MF 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MF</a:t>
                      </a:r>
                      <a:r>
                        <a:rPr lang="en-US" sz="850" b="1" i="0" u="none" strike="noStrike" baseline="0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DC</a:t>
                      </a:r>
                      <a:endParaRPr lang="en-US" sz="8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CF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Florence West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Florence East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DW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CO-Dalton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Tufting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Yarn &amp; Dye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Service Ctr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Finishing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Enviro Ctr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Extrusion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Field  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82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Plant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85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332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208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146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118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1665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Supply Chain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247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Maintenance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EHS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WCM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Sales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197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</a:t>
                      </a:r>
                      <a:r>
                        <a:rPr lang="en-US" sz="85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Devlp</a:t>
                      </a:r>
                      <a:endParaRPr lang="en-US" sz="8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Residential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Svc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127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Administrative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Administrative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 Resources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Legal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Services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R&amp;D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Sustainability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Executive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5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Total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229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229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229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425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273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225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187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190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2998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7549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Temporary</a:t>
                      </a:r>
                      <a:r>
                        <a:rPr lang="en-US" sz="85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850" b="1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Ees</a:t>
                      </a:r>
                      <a:endParaRPr lang="en-US" sz="8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123</a:t>
                      </a:r>
                    </a:p>
                  </a:txBody>
                  <a:tcPr marL="5374" marR="5374" marT="537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2724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5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December 1st Grand Total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233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149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235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443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273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235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205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195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157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3121</a:t>
                      </a:r>
                    </a:p>
                  </a:txBody>
                  <a:tcPr marL="5374" marR="5374" marT="5374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272423">
                <a:tc>
                  <a:txBody>
                    <a:bodyPr/>
                    <a:lstStyle/>
                    <a:p>
                      <a:pPr algn="l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 November 1st Grand Total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234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71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233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149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235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443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239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208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67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181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3138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6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38829">
                <a:tc>
                  <a:txBody>
                    <a:bodyPr/>
                    <a:lstStyle/>
                    <a:p>
                      <a:pPr algn="l" fontAlgn="b"/>
                      <a:r>
                        <a:rPr lang="en-US" sz="850" b="0" i="0" u="none" strike="noStrike">
                          <a:effectLst/>
                          <a:latin typeface="Calibri" panose="020F0502020204030204" pitchFamily="34" charset="0"/>
                        </a:rPr>
                        <a:t>MOM Variance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-2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-4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-3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-4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-5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>
                          <a:effectLst/>
                          <a:latin typeface="Calibri" panose="020F0502020204030204" pitchFamily="34" charset="0"/>
                        </a:rPr>
                        <a:t>-1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50" b="1" i="0" u="none" strike="noStrike" dirty="0">
                          <a:effectLst/>
                          <a:latin typeface="Calibri" panose="020F0502020204030204" pitchFamily="34" charset="0"/>
                        </a:rPr>
                        <a:t>-17</a:t>
                      </a:r>
                    </a:p>
                  </a:txBody>
                  <a:tcPr marL="5374" marR="5374" marT="537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9591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506691"/>
            <a:ext cx="7739063" cy="369332"/>
          </a:xfrm>
        </p:spPr>
        <p:txBody>
          <a:bodyPr/>
          <a:lstStyle/>
          <a:p>
            <a:pPr algn="ctr"/>
            <a:r>
              <a:rPr lang="en-US" sz="2400" dirty="0"/>
              <a:t>Diversity Dashboard – Race TNA Consolidated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3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169862" y="3856714"/>
          <a:ext cx="4534214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/>
          </p:nvPr>
        </p:nvGraphicFramePr>
        <p:xfrm>
          <a:off x="4789310" y="1041165"/>
          <a:ext cx="423660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/>
          </p:nvPr>
        </p:nvGraphicFramePr>
        <p:xfrm>
          <a:off x="4789309" y="3856714"/>
          <a:ext cx="423660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/>
          </p:nvPr>
        </p:nvGraphicFramePr>
        <p:xfrm>
          <a:off x="109303" y="104461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038686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Diversity Dashboard - Gender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4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63677" y="362527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Resilient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68668" y="362527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Soft Surface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39140" y="1089661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TNA Consolidated</a:t>
            </a:r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/>
          </p:nvPr>
        </p:nvGraphicFramePr>
        <p:xfrm>
          <a:off x="4706804" y="3970229"/>
          <a:ext cx="4257809" cy="2411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0" name="Chart 19"/>
          <p:cNvGraphicFramePr>
            <a:graphicFrameLocks/>
          </p:cNvGraphicFramePr>
          <p:nvPr>
            <p:extLst/>
          </p:nvPr>
        </p:nvGraphicFramePr>
        <p:xfrm>
          <a:off x="107504" y="3970229"/>
          <a:ext cx="4511193" cy="2411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Chart 20"/>
          <p:cNvGraphicFramePr>
            <a:graphicFrameLocks/>
          </p:cNvGraphicFramePr>
          <p:nvPr>
            <p:extLst/>
          </p:nvPr>
        </p:nvGraphicFramePr>
        <p:xfrm>
          <a:off x="2051720" y="1434611"/>
          <a:ext cx="4968552" cy="2203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299292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483608"/>
            <a:ext cx="7739063" cy="415498"/>
          </a:xfrm>
        </p:spPr>
        <p:txBody>
          <a:bodyPr/>
          <a:lstStyle/>
          <a:p>
            <a:r>
              <a:rPr lang="en-US" dirty="0"/>
              <a:t>Tarkett North America Turnover Summary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1648" y="3580956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Resilient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52120" y="3645949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Soft Surface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285550" y="1120250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F497D"/>
                </a:solidFill>
              </a:rPr>
              <a:t>TNA Consolidated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323527" y="3969822"/>
          <a:ext cx="4176464" cy="2376409"/>
        </p:xfrm>
        <a:graphic>
          <a:graphicData uri="http://schemas.openxmlformats.org/drawingml/2006/table">
            <a:tbl>
              <a:tblPr/>
              <a:tblGrid>
                <a:gridCol w="975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0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0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0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12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973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3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TNA RES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230 YTD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73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4991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4991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499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4991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72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788023" y="3969826"/>
          <a:ext cx="3960691" cy="2376406"/>
        </p:xfrm>
        <a:graphic>
          <a:graphicData uri="http://schemas.openxmlformats.org/drawingml/2006/table">
            <a:tbl>
              <a:tblPr/>
              <a:tblGrid>
                <a:gridCol w="10081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63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9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97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7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295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95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TC Consolodated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228 YTD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95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166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4166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416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4166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5874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66976"/>
              </p:ext>
            </p:extLst>
          </p:nvPr>
        </p:nvGraphicFramePr>
        <p:xfrm>
          <a:off x="2123730" y="1509115"/>
          <a:ext cx="4680517" cy="1962565"/>
        </p:xfrm>
        <a:graphic>
          <a:graphicData uri="http://schemas.openxmlformats.org/drawingml/2006/table">
            <a:tbl>
              <a:tblPr/>
              <a:tblGrid>
                <a:gridCol w="10927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41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1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418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652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1346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346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TNA Consolidated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458 YTD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46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223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223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2238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223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235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526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260648"/>
            <a:ext cx="7739063" cy="415498"/>
          </a:xfrm>
        </p:spPr>
        <p:txBody>
          <a:bodyPr/>
          <a:lstStyle/>
          <a:p>
            <a:pPr algn="ctr"/>
            <a:r>
              <a:rPr lang="en-US" dirty="0"/>
              <a:t>Turnover By Location-Resilient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6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169871" y="1073524"/>
          <a:ext cx="8722608" cy="5235795"/>
        </p:xfrm>
        <a:graphic>
          <a:graphicData uri="http://schemas.openxmlformats.org/drawingml/2006/table">
            <a:tbl>
              <a:tblPr/>
              <a:tblGrid>
                <a:gridCol w="657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6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15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89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646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63344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3840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0700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577152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588041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</a:tblGrid>
              <a:tr h="26431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Corporate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36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Middlefield 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Middlefield DC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11.6%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Chagrin Falls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Waterloo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Florence West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88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2015 Turnover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# of Losses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YTD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Annualized</a:t>
                      </a:r>
                    </a:p>
                  </a:txBody>
                  <a:tcPr marL="7246" marR="7246" marT="7246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Florence East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16.8%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Farnham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Diamond W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6431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Involuntary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7.5%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   Voluntary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Salaried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68057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3.7%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1.2%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Hourly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0%</a:t>
                      </a:r>
                    </a:p>
                  </a:txBody>
                  <a:tcPr marL="7246" marR="7246" marT="724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99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470" y="260648"/>
            <a:ext cx="7739063" cy="415498"/>
          </a:xfrm>
        </p:spPr>
        <p:txBody>
          <a:bodyPr/>
          <a:lstStyle/>
          <a:p>
            <a:pPr algn="ctr"/>
            <a:r>
              <a:rPr lang="en-US" dirty="0"/>
              <a:t>Turnover By Location-Soft Surface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7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09427" y="925918"/>
          <a:ext cx="8569196" cy="5311393"/>
        </p:xfrm>
        <a:graphic>
          <a:graphicData uri="http://schemas.openxmlformats.org/drawingml/2006/table">
            <a:tbl>
              <a:tblPr/>
              <a:tblGrid>
                <a:gridCol w="6181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9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75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970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65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08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936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9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963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557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926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3579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09676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96314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13929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75577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79263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557489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87981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36868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6989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475577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41021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128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 Consolodated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Dalton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Corporate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67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021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567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Tufting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Yarn &amp; Dye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Service Ctr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Finishing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567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41021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Turnover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Losses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YTD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Annualized</a:t>
                      </a:r>
                    </a:p>
                  </a:txBody>
                  <a:tcPr marL="5971" marR="5971" marT="597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7567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Enviro Ctr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27.8%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Extrusion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 Sales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 YTD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75674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Voluntary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Salaried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41132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12.2%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8.4%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Hourly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71" marR="5971" marT="597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1778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525" y="275859"/>
            <a:ext cx="7739063" cy="830997"/>
          </a:xfrm>
        </p:spPr>
        <p:txBody>
          <a:bodyPr/>
          <a:lstStyle/>
          <a:p>
            <a:r>
              <a:rPr lang="en-US" dirty="0"/>
              <a:t>TNA Recruiting Metrics </a:t>
            </a:r>
            <a:br>
              <a:rPr lang="en-US" dirty="0"/>
            </a:br>
            <a:r>
              <a:rPr lang="en-US" dirty="0"/>
              <a:t>Salaried Filled Position – 12/1/15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dd mmmm yyyy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8</a:t>
            </a:fld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935094"/>
              </p:ext>
            </p:extLst>
          </p:nvPr>
        </p:nvGraphicFramePr>
        <p:xfrm>
          <a:off x="4211960" y="1556792"/>
          <a:ext cx="4464495" cy="1224135"/>
        </p:xfrm>
        <a:graphic>
          <a:graphicData uri="http://schemas.openxmlformats.org/drawingml/2006/table">
            <a:tbl>
              <a:tblPr/>
              <a:tblGrid>
                <a:gridCol w="1937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58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2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 Hires by Source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 to Fill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Filled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52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1,462,326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  3,485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Fixed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  36,483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240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1,502,294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51745"/>
              </p:ext>
            </p:extLst>
          </p:nvPr>
        </p:nvGraphicFramePr>
        <p:xfrm>
          <a:off x="617300" y="1196752"/>
          <a:ext cx="3022600" cy="4800600"/>
        </p:xfrm>
        <a:graphic>
          <a:graphicData uri="http://schemas.openxmlformats.org/drawingml/2006/table">
            <a:tbl>
              <a:tblPr/>
              <a:tblGrid>
                <a:gridCol w="143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001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Days to Fill (accepted offer)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hires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Commercial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Support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EHS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Engineering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Finance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Market Development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 &amp; I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Residential Sales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Supply Chain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WCM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830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TNA Filled jobs by source – 12/1/2015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dd mmmm yyyy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38F2A-B34F-493B-823F-5FC0728EA26C}" type="slidenum">
              <a:rPr lang="en-US" smtClean="0">
                <a:solidFill>
                  <a:prstClr val="white"/>
                </a:solidFill>
              </a:rPr>
              <a:pPr/>
              <a:t>9</a:t>
            </a:fld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/>
          </p:nvPr>
        </p:nvGraphicFramePr>
        <p:xfrm>
          <a:off x="323529" y="1286667"/>
          <a:ext cx="4248471" cy="4839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/>
          </p:nvPr>
        </p:nvGraphicFramePr>
        <p:xfrm>
          <a:off x="4572000" y="1100136"/>
          <a:ext cx="4000500" cy="49211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08119398"/>
      </p:ext>
    </p:extLst>
  </p:cSld>
  <p:clrMapOvr>
    <a:masterClrMapping/>
  </p:clrMapOvr>
</p:sld>
</file>

<file path=ppt/theme/theme1.xml><?xml version="1.0" encoding="utf-8"?>
<a:theme xmlns:a="http://schemas.openxmlformats.org/drawingml/2006/main" name="Charte Graphique TARKETT 2010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arkett">
      <a:majorFont>
        <a:latin typeface="Tahoma"/>
        <a:ea typeface=""/>
        <a:cs typeface="Arial"/>
      </a:majorFont>
      <a:minorFont>
        <a:latin typeface="Tahoma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arkett 1">
        <a:dk1>
          <a:srgbClr val="004588"/>
        </a:dk1>
        <a:lt1>
          <a:srgbClr val="FFFFFF"/>
        </a:lt1>
        <a:dk2>
          <a:srgbClr val="004588"/>
        </a:dk2>
        <a:lt2>
          <a:srgbClr val="5F6A72"/>
        </a:lt2>
        <a:accent1>
          <a:srgbClr val="7B9BA1"/>
        </a:accent1>
        <a:accent2>
          <a:srgbClr val="002738"/>
        </a:accent2>
        <a:accent3>
          <a:srgbClr val="FFFFFF"/>
        </a:accent3>
        <a:accent4>
          <a:srgbClr val="003A73"/>
        </a:accent4>
        <a:accent5>
          <a:srgbClr val="BFCBCD"/>
        </a:accent5>
        <a:accent6>
          <a:srgbClr val="002232"/>
        </a:accent6>
        <a:hlink>
          <a:srgbClr val="CBD300"/>
        </a:hlink>
        <a:folHlink>
          <a:srgbClr val="7B9B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owerPoint_Document.Background check propos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arkett">
      <a:majorFont>
        <a:latin typeface="Tahoma"/>
        <a:ea typeface=""/>
        <a:cs typeface="Arial"/>
      </a:majorFont>
      <a:minorFont>
        <a:latin typeface="Tahoma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arkett 1">
        <a:dk1>
          <a:srgbClr val="004588"/>
        </a:dk1>
        <a:lt1>
          <a:srgbClr val="FFFFFF"/>
        </a:lt1>
        <a:dk2>
          <a:srgbClr val="004588"/>
        </a:dk2>
        <a:lt2>
          <a:srgbClr val="5F6A72"/>
        </a:lt2>
        <a:accent1>
          <a:srgbClr val="7B9BA1"/>
        </a:accent1>
        <a:accent2>
          <a:srgbClr val="002738"/>
        </a:accent2>
        <a:accent3>
          <a:srgbClr val="FFFFFF"/>
        </a:accent3>
        <a:accent4>
          <a:srgbClr val="003A73"/>
        </a:accent4>
        <a:accent5>
          <a:srgbClr val="BFCBCD"/>
        </a:accent5>
        <a:accent6>
          <a:srgbClr val="002232"/>
        </a:accent6>
        <a:hlink>
          <a:srgbClr val="CBD300"/>
        </a:hlink>
        <a:folHlink>
          <a:srgbClr val="7B9BA1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KFunctionTaxHTField0 xmlns="3a6dc98a-b4a0-45ec-be9f-72f196f24c21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Communication</TermName>
          <TermId xmlns="http://schemas.microsoft.com/office/infopath/2007/PartnerControls">a83e70e1-990a-4abf-9c19-c532e6115259</TermId>
        </TermInfo>
      </Terms>
    </TKFunctionTaxHTField0>
    <TKLanguageTaxHTField0 xmlns="3a6dc98a-b4a0-45ec-be9f-72f196f24c21">
      <Terms xmlns="http://schemas.microsoft.com/office/infopath/2007/PartnerControls">
        <TermInfo xmlns="http://schemas.microsoft.com/office/infopath/2007/PartnerControls">
          <TermName xmlns="http://schemas.microsoft.com/office/infopath/2007/PartnerControls">English</TermName>
          <TermId xmlns="http://schemas.microsoft.com/office/infopath/2007/PartnerControls">b9874484-cfe0-42a5-b48c-2d8e812ea02e</TermId>
        </TermInfo>
      </Terms>
    </TKLanguageTaxHTField0>
    <TKLocationTaxHTField0 xmlns="3a6dc98a-b4a0-45ec-be9f-72f196f24c21">
      <Terms xmlns="http://schemas.microsoft.com/office/infopath/2007/PartnerControls">
        <TermInfo xmlns="http://schemas.microsoft.com/office/infopath/2007/PartnerControls">
          <TermName xmlns="http://schemas.microsoft.com/office/infopath/2007/PartnerControls">TSA</TermName>
          <TermId xmlns="http://schemas.microsoft.com/office/infopath/2007/PartnerControls">52eb7929-f621-4a2e-bb8f-27c6cf4496df</TermId>
        </TermInfo>
      </Terms>
    </TKLocationTaxHTField0>
    <TaxCatchAll xmlns="91238a03-44bb-4758-b9a8-f724754f0ce2">
      <Value>986</Value>
      <Value>698</Value>
      <Value>671</Value>
      <Value>968</Value>
    </TaxCatchAll>
    <TKDoctypeTaxHTField0 xmlns="3a6dc98a-b4a0-45ec-be9f-72f196f24c21">
      <Terms xmlns="http://schemas.microsoft.com/office/infopath/2007/PartnerControls">
        <TermInfo xmlns="http://schemas.microsoft.com/office/infopath/2007/PartnerControls">
          <TermName xmlns="http://schemas.microsoft.com/office/infopath/2007/PartnerControls">Templates</TermName>
          <TermId xmlns="http://schemas.microsoft.com/office/infopath/2007/PartnerControls">d5ddc1b0-1c8b-4a42-bad2-5fb7cc241f9e</TermId>
        </TermInfo>
      </Terms>
    </TKDoctypeTaxHTField0>
    <TKLikes xmlns="3a6dc98a-b4a0-45ec-be9f-72f196f24c21">1</TKLikes>
    <TKVotingPeople xmlns="3a6dc98a-b4a0-45ec-be9f-72f196f24c21">EU\brownd</TKVotingPeopl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arkett - Document" ma:contentTypeID="0x010100A0A10E4B362140B5BA9615A09910F3D000C2215D5965232448A13DB722FF11CE13" ma:contentTypeVersion="5" ma:contentTypeDescription="" ma:contentTypeScope="" ma:versionID="ea1b22be96485befd8f1c5ab51316b4d">
  <xsd:schema xmlns:xsd="http://www.w3.org/2001/XMLSchema" xmlns:xs="http://www.w3.org/2001/XMLSchema" xmlns:p="http://schemas.microsoft.com/office/2006/metadata/properties" xmlns:ns2="3a6dc98a-b4a0-45ec-be9f-72f196f24c21" xmlns:ns3="91238a03-44bb-4758-b9a8-f724754f0ce2" targetNamespace="http://schemas.microsoft.com/office/2006/metadata/properties" ma:root="true" ma:fieldsID="4739ee69b587bfadd0faa178c06febec" ns2:_="" ns3:_="">
    <xsd:import namespace="3a6dc98a-b4a0-45ec-be9f-72f196f24c21"/>
    <xsd:import namespace="91238a03-44bb-4758-b9a8-f724754f0ce2"/>
    <xsd:element name="properties">
      <xsd:complexType>
        <xsd:sequence>
          <xsd:element name="documentManagement">
            <xsd:complexType>
              <xsd:all>
                <xsd:element ref="ns2:TKLanguageTaxHTField0" minOccurs="0"/>
                <xsd:element ref="ns2:TKLocationTaxHTField0" minOccurs="0"/>
                <xsd:element ref="ns2:TKFunctionTaxHTField0" minOccurs="0"/>
                <xsd:element ref="ns3:TaxCatchAll" minOccurs="0"/>
                <xsd:element ref="ns2:TKDoctypeTaxHTField0" minOccurs="0"/>
                <xsd:element ref="ns2:TKLikes" minOccurs="0"/>
                <xsd:element ref="ns2:TKVotingPeopl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6dc98a-b4a0-45ec-be9f-72f196f24c21" elementFormDefault="qualified">
    <xsd:import namespace="http://schemas.microsoft.com/office/2006/documentManagement/types"/>
    <xsd:import namespace="http://schemas.microsoft.com/office/infopath/2007/PartnerControls"/>
    <xsd:element name="TKLanguageTaxHTField0" ma:index="9" nillable="true" ma:taxonomy="true" ma:internalName="TKLanguageTaxHTField0" ma:taxonomyFieldName="TKLanguage" ma:displayName="Language" ma:fieldId="{312b3691-5ad3-4f21-84eb-40f3fcd3f271}" ma:sspId="832831e1-807b-4a97-b176-35ca0aa877da" ma:termSetId="da37946c-9e94-406c-8d1f-43a8a90d682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KLocationTaxHTField0" ma:index="11" ma:taxonomy="true" ma:internalName="TKLocationTaxHTField0" ma:taxonomyFieldName="TKLocation" ma:displayName="Location" ma:fieldId="{2b26f7a7-25d0-4876-b693-70f85e34f1c6}" ma:sspId="832831e1-807b-4a97-b176-35ca0aa877da" ma:termSetId="4b1310b5-7e54-423e-9b9c-bc7eaa06ef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KFunctionTaxHTField0" ma:index="13" nillable="true" ma:taxonomy="true" ma:internalName="TKFunctionTaxHTField0" ma:taxonomyFieldName="TKFunction" ma:displayName="Function" ma:default="" ma:fieldId="{51743d8d-674e-47fe-8ea5-b335bdf74ea7}" ma:taxonomyMulti="true" ma:sspId="832831e1-807b-4a97-b176-35ca0aa877da" ma:termSetId="2feb8cba-7b4f-4a89-a969-cea3f700279d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KDoctypeTaxHTField0" ma:index="16" nillable="true" ma:taxonomy="true" ma:internalName="TKDoctypeTaxHTField0" ma:taxonomyFieldName="TKDoctype" ma:displayName="Document Type" ma:fieldId="{85cc38ba-1f92-442d-a255-1830e8d5e2ba}" ma:sspId="832831e1-807b-4a97-b176-35ca0aa877da" ma:termSetId="4c08d34a-1207-404f-ac24-5f637fde8cf2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KLikes" ma:index="17" nillable="true" ma:displayName="Likes" ma:decimals="0" ma:default="0" ma:description="Number of likes" ma:internalName="TKLikes" ma:percentage="FALSE">
      <xsd:simpleType>
        <xsd:restriction base="dms:Number"/>
      </xsd:simpleType>
    </xsd:element>
    <xsd:element name="TKVotingPeople" ma:index="18" nillable="true" ma:displayName="VotingPeople" ma:description="Contains users who voted on the item" ma:internalName="TKVotingPeop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238a03-44bb-4758-b9a8-f724754f0ce2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description="" ma:hidden="true" ma:list="{69f7124a-5e17-4e23-b175-edb33ae9b3f8}" ma:internalName="TaxCatchAll" ma:showField="CatchAllData" ma:web="91238a03-44bb-4758-b9a8-f724754f0ce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C56EC0-BDE3-4A7C-89D0-1E042E340F8C}">
  <ds:schemaRefs>
    <ds:schemaRef ds:uri="http://schemas.microsoft.com/office/2006/documentManagement/types"/>
    <ds:schemaRef ds:uri="3a6dc98a-b4a0-45ec-be9f-72f196f24c21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91238a03-44bb-4758-b9a8-f724754f0c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64C5A1D-F942-4AC3-A629-F285EFF39F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6dc98a-b4a0-45ec-be9f-72f196f24c21"/>
    <ds:schemaRef ds:uri="91238a03-44bb-4758-b9a8-f724754f0c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681736-1A93-4459-A058-42B99682A74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19035</TotalTime>
  <Words>2519</Words>
  <Application>Microsoft Office PowerPoint</Application>
  <PresentationFormat>On-screen Show (4:3)</PresentationFormat>
  <Paragraphs>2025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Tahoma</vt:lpstr>
      <vt:lpstr>Wingdings</vt:lpstr>
      <vt:lpstr>Wingdings 2</vt:lpstr>
      <vt:lpstr>Charte Graphique TARKETT 2010</vt:lpstr>
      <vt:lpstr>PowerPoint_Document.Background check proposal</vt:lpstr>
      <vt:lpstr>TNA Steering Committee Meeting December 2015  Human Resources </vt:lpstr>
      <vt:lpstr>Headcount – December 1, 2015-TNA</vt:lpstr>
      <vt:lpstr>Diversity Dashboard – Race TNA Consolidated</vt:lpstr>
      <vt:lpstr>Diversity Dashboard - Gender</vt:lpstr>
      <vt:lpstr>Tarkett North America Turnover Summary</vt:lpstr>
      <vt:lpstr>Turnover By Location-Resilient</vt:lpstr>
      <vt:lpstr>Turnover By Location-Soft Surface</vt:lpstr>
      <vt:lpstr>TNA Recruiting Metrics  Salaried Filled Position – 12/1/15</vt:lpstr>
      <vt:lpstr>TNA Filled jobs by source – 12/1/2015</vt:lpstr>
      <vt:lpstr>TNA Recruiting Metrics  Salaried Open Position – 12/1/15</vt:lpstr>
      <vt:lpstr>BACK-UP</vt:lpstr>
      <vt:lpstr>Diversity Dashboard – Race-Resilient</vt:lpstr>
      <vt:lpstr>Diversity Dashboard – Race—Soft Surface</vt:lpstr>
      <vt:lpstr>Soft Surface Recruiting Metrics  Salaried Filled Position – 12/1/2015</vt:lpstr>
      <vt:lpstr>Soft Surface Recruiting Metrics  Salaried Open Position – 12/1/2015</vt:lpstr>
      <vt:lpstr>Resilient Recruiting Metrics  Salaried Filled Position – 12/7/15</vt:lpstr>
      <vt:lpstr>Resilient Recruiting Metrics  Salaried Open Position – 12/1/15</vt:lpstr>
      <vt:lpstr>Turnover Calculation</vt:lpstr>
      <vt:lpstr>Turnover Benchmark Data</vt:lpstr>
    </vt:vector>
  </TitlesOfParts>
  <Company>Tarkett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PowerPoint_Document</dc:title>
  <dc:creator>Taricco, Jean-François</dc:creator>
  <cp:lastModifiedBy>Gary Deinert</cp:lastModifiedBy>
  <cp:revision>399</cp:revision>
  <cp:lastPrinted>2015-10-14T11:38:00Z</cp:lastPrinted>
  <dcterms:created xsi:type="dcterms:W3CDTF">2011-10-17T14:32:08Z</dcterms:created>
  <dcterms:modified xsi:type="dcterms:W3CDTF">2017-01-04T15:33:57Z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0x010100A0A10E4B362140B5BA9615A09910F3D000C2215D5965232448A13DB722FF11CE13</vt:lpwstr>
  </property>
  <property fmtid="{D5CDD505-2E9C-101B-9397-08002B2CF9AE}" pid="3" name="TKLocation">
    <vt:lpwstr>671;#TSA|52eb7929-f621-4a2e-bb8f-27c6cf4496df</vt:lpwstr>
  </property>
  <property fmtid="{D5CDD505-2E9C-101B-9397-08002B2CF9AE}" pid="4" name="TKFunction">
    <vt:lpwstr>698;#Communication|a83e70e1-990a-4abf-9c19-c532e6115259</vt:lpwstr>
  </property>
  <property fmtid="{D5CDD505-2E9C-101B-9397-08002B2CF9AE}" pid="5" name="TKDoctype">
    <vt:lpwstr>986;#Templates|d5ddc1b0-1c8b-4a42-bad2-5fb7cc241f9e</vt:lpwstr>
  </property>
  <property fmtid="{D5CDD505-2E9C-101B-9397-08002B2CF9AE}" pid="6" name="TKLanguage">
    <vt:lpwstr>968;#English|b9874484-cfe0-42a5-b48c-2d8e812ea02e</vt:lpwstr>
  </property>
</Properties>
</file>